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56" r:id="rId4"/>
    <p:sldId id="318" r:id="rId5"/>
    <p:sldId id="434" r:id="rId7"/>
    <p:sldId id="257" r:id="rId8"/>
    <p:sldId id="258" r:id="rId9"/>
    <p:sldId id="259" r:id="rId10"/>
    <p:sldId id="376" r:id="rId11"/>
    <p:sldId id="377" r:id="rId12"/>
    <p:sldId id="378" r:id="rId13"/>
    <p:sldId id="260" r:id="rId14"/>
    <p:sldId id="319" r:id="rId15"/>
    <p:sldId id="261" r:id="rId16"/>
    <p:sldId id="262" r:id="rId17"/>
    <p:sldId id="263" r:id="rId18"/>
    <p:sldId id="265" r:id="rId19"/>
    <p:sldId id="268" r:id="rId20"/>
    <p:sldId id="269" r:id="rId21"/>
    <p:sldId id="270" r:id="rId22"/>
    <p:sldId id="271" r:id="rId23"/>
    <p:sldId id="273" r:id="rId24"/>
    <p:sldId id="274" r:id="rId25"/>
    <p:sldId id="276" r:id="rId26"/>
    <p:sldId id="277" r:id="rId27"/>
    <p:sldId id="278" r:id="rId28"/>
    <p:sldId id="275" r:id="rId29"/>
    <p:sldId id="379" r:id="rId30"/>
    <p:sldId id="380" r:id="rId31"/>
    <p:sldId id="284" r:id="rId32"/>
    <p:sldId id="286" r:id="rId33"/>
    <p:sldId id="321" r:id="rId34"/>
    <p:sldId id="292" r:id="rId35"/>
    <p:sldId id="331" r:id="rId36"/>
    <p:sldId id="330" r:id="rId37"/>
    <p:sldId id="294" r:id="rId38"/>
    <p:sldId id="291" r:id="rId39"/>
    <p:sldId id="302" r:id="rId40"/>
    <p:sldId id="301" r:id="rId41"/>
    <p:sldId id="303" r:id="rId42"/>
    <p:sldId id="293" r:id="rId43"/>
    <p:sldId id="295" r:id="rId44"/>
    <p:sldId id="296" r:id="rId45"/>
    <p:sldId id="297" r:id="rId46"/>
    <p:sldId id="298" r:id="rId47"/>
    <p:sldId id="299" r:id="rId48"/>
    <p:sldId id="300" r:id="rId49"/>
    <p:sldId id="304" r:id="rId50"/>
    <p:sldId id="305" r:id="rId51"/>
    <p:sldId id="306" r:id="rId52"/>
    <p:sldId id="307" r:id="rId53"/>
    <p:sldId id="308" r:id="rId54"/>
    <p:sldId id="322" r:id="rId55"/>
    <p:sldId id="329" r:id="rId56"/>
    <p:sldId id="323" r:id="rId57"/>
    <p:sldId id="324" r:id="rId58"/>
    <p:sldId id="325" r:id="rId59"/>
    <p:sldId id="326" r:id="rId60"/>
    <p:sldId id="327" r:id="rId61"/>
    <p:sldId id="328" r:id="rId62"/>
    <p:sldId id="373" r:id="rId63"/>
    <p:sldId id="310" r:id="rId64"/>
    <p:sldId id="316" r:id="rId65"/>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2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幻灯片图像占位符 3073"/>
          <p:cNvSpPr/>
          <p:nvPr>
            <p:ph type="sldImg"/>
          </p:nvPr>
        </p:nvSpPr>
        <p:spPr>
          <a:xfrm>
            <a:off x="1050925" y="754063"/>
            <a:ext cx="4572000" cy="3294062"/>
          </a:xfrm>
          <a:prstGeom prst="rect">
            <a:avLst/>
          </a:prstGeom>
          <a:noFill/>
          <a:ln w="9525">
            <a:noFill/>
          </a:ln>
        </p:spPr>
      </p:sp>
      <p:sp>
        <p:nvSpPr>
          <p:cNvPr id="3075" name="文本占位符 3074"/>
          <p:cNvSpPr/>
          <p:nvPr>
            <p:ph type="body" sz="quarter"/>
          </p:nvPr>
        </p:nvSpPr>
        <p:spPr>
          <a:xfrm>
            <a:off x="538163" y="4387850"/>
            <a:ext cx="5780087" cy="3952875"/>
          </a:xfrm>
          <a:prstGeom prst="rect">
            <a:avLst/>
          </a:prstGeom>
          <a:noFill/>
          <a:ln w="9525">
            <a:noFill/>
          </a:ln>
        </p:spPr>
        <p:txBody>
          <a:bodyPr anchor="t"/>
          <a:p>
            <a:pPr lvl="0"/>
            <a:r>
              <a:rPr lang="zh-CN" altLang="en-US"/>
              <a:t>单击此处编辑母版文本样式
第二级
第三级
第四级
第五级</a:t>
            </a:r>
            <a:endParaRPr lang="zh-CN" altLang="en-US"/>
          </a:p>
        </p:txBody>
      </p:sp>
      <p:sp>
        <p:nvSpPr>
          <p:cNvPr id="3076" name="页眉占位符 3075"/>
          <p:cNvSpPr/>
          <p:nvPr>
            <p:ph type="hdr" sz="quarter"/>
          </p:nvPr>
        </p:nvSpPr>
        <p:spPr>
          <a:xfrm>
            <a:off x="0" y="0"/>
            <a:ext cx="2973388" cy="457200"/>
          </a:xfrm>
          <a:prstGeom prst="rect">
            <a:avLst/>
          </a:prstGeom>
          <a:noFill/>
          <a:ln w="9525">
            <a:noFill/>
            <a:miter/>
          </a:ln>
        </p:spPr>
        <p:txBody>
          <a:bodyPr/>
          <a:p>
            <a:pPr lvl="0" eaLnBrk="1" fontAlgn="base" latinLnBrk="0" hangingPunct="1"/>
            <a:endParaRPr lang="zh-CN" altLang="en-US" sz="1200" strike="noStrike" noProof="1" dirty="0"/>
          </a:p>
        </p:txBody>
      </p:sp>
      <p:sp>
        <p:nvSpPr>
          <p:cNvPr id="3077" name="日期占位符 3076"/>
          <p:cNvSpPr/>
          <p:nvPr>
            <p:ph type="dt" idx="1"/>
          </p:nvPr>
        </p:nvSpPr>
        <p:spPr>
          <a:xfrm>
            <a:off x="3883025" y="0"/>
            <a:ext cx="2974975" cy="457200"/>
          </a:xfrm>
          <a:prstGeom prst="rect">
            <a:avLst/>
          </a:prstGeom>
          <a:noFill/>
          <a:ln w="9525">
            <a:noFill/>
            <a:miter/>
          </a:ln>
        </p:spPr>
        <p:txBody>
          <a:bodyPr/>
          <a:p>
            <a:pPr lvl="0" algn="r" eaLnBrk="1" fontAlgn="base" latinLnBrk="0" hangingPunct="1"/>
            <a:fld id="{BB962C8B-B14F-4D97-AF65-F5344CB8AC3E}" type="datetimeFigureOut">
              <a:rPr lang="zh-CN" altLang="en-US" sz="1200" strike="noStrike" noProof="1" dirty="0">
                <a:latin typeface="Calibri" panose="020F0502020204030204" pitchFamily="2" charset="0"/>
                <a:ea typeface="宋体" panose="02010600030101010101" pitchFamily="2" charset="-122"/>
                <a:cs typeface="+mn-ea"/>
              </a:rPr>
            </a:fld>
            <a:endParaRPr lang="zh-CN" altLang="en-US" sz="1200" strike="noStrike" noProof="1" dirty="0">
              <a:latin typeface="Calibri" panose="020F0502020204030204" pitchFamily="2" charset="0"/>
              <a:ea typeface="宋体" panose="02010600030101010101" pitchFamily="2" charset="-122"/>
              <a:cs typeface="+mn-ea"/>
            </a:endParaRPr>
          </a:p>
        </p:txBody>
      </p:sp>
      <p:sp>
        <p:nvSpPr>
          <p:cNvPr id="3078" name="页脚占位符 3077"/>
          <p:cNvSpPr/>
          <p:nvPr>
            <p:ph type="ftr" sz="quarter" idx="4"/>
          </p:nvPr>
        </p:nvSpPr>
        <p:spPr>
          <a:xfrm>
            <a:off x="0" y="8686800"/>
            <a:ext cx="2973388" cy="457200"/>
          </a:xfrm>
          <a:prstGeom prst="rect">
            <a:avLst/>
          </a:prstGeom>
          <a:noFill/>
          <a:ln w="9525">
            <a:noFill/>
            <a:miter/>
          </a:ln>
        </p:spPr>
        <p:txBody>
          <a:bodyPr/>
          <a:p>
            <a:pPr lvl="0" eaLnBrk="1" fontAlgn="base" latinLnBrk="0" hangingPunct="1"/>
            <a:endParaRPr lang="zh-CN" altLang="en-US" sz="1200" strike="noStrike" noProof="1" dirty="0"/>
          </a:p>
        </p:txBody>
      </p:sp>
      <p:sp>
        <p:nvSpPr>
          <p:cNvPr id="3079" name="灯片编号占位符 3078"/>
          <p:cNvSpPr/>
          <p:nvPr>
            <p:ph type="sldNum" sz="quarter" idx="5"/>
          </p:nvPr>
        </p:nvSpPr>
        <p:spPr>
          <a:xfrm>
            <a:off x="3883025" y="8686800"/>
            <a:ext cx="2974975" cy="457200"/>
          </a:xfrm>
          <a:prstGeom prst="rect">
            <a:avLst/>
          </a:prstGeom>
          <a:noFill/>
          <a:ln w="9525">
            <a:noFill/>
            <a:miter/>
          </a:ln>
        </p:spPr>
        <p:txBody>
          <a:bodyPr/>
          <a:p>
            <a:pPr lvl="0" algn="r" eaLnBrk="1" fontAlgn="base" latinLnBrk="0" hangingPunct="1"/>
            <a:fld id="{9A0DB2DC-4C9A-4742-B13C-FB6460FD3503}" type="slidenum">
              <a:rPr lang="zh-CN" altLang="en-US" sz="1200" strike="noStrike" noProof="1" dirty="0">
                <a:latin typeface="Calibri" panose="020F0502020204030204" pitchFamily="2" charset="0"/>
                <a:ea typeface="宋体" panose="02010600030101010101" pitchFamily="2" charset="-122"/>
                <a:cs typeface="+mn-ea"/>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1pPr>
    <a:lvl2pPr marL="457200" lvl="1"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2pPr>
    <a:lvl3pPr marL="914400" lvl="2"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3pPr>
    <a:lvl4pPr marL="1371600" lvl="3"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4pPr>
    <a:lvl5pPr marL="1828800" lvl="4"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5pPr>
    <a:lvl6pPr marL="2286000" lvl="5"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146" name="幻灯片图像占位符 7169"/>
          <p:cNvSpPr>
            <a:spLocks noGrp="1"/>
          </p:cNvSpPr>
          <p:nvPr>
            <p:ph type="sldImg"/>
          </p:nvPr>
        </p:nvSpPr>
        <p:spPr>
          <a:xfrm>
            <a:off x="1141413" y="684213"/>
            <a:ext cx="4572000" cy="3429000"/>
          </a:xfrm>
          <a:ln w="1"/>
        </p:spPr>
      </p:sp>
      <p:sp>
        <p:nvSpPr>
          <p:cNvPr id="6147" name="文本占位符 7170"/>
          <p:cNvSpPr>
            <a:spLocks noGrp="1"/>
          </p:cNvSpPr>
          <p:nvPr>
            <p:ph type="body"/>
          </p:nvPr>
        </p:nvSpPr>
        <p:spPr>
          <a:xfrm>
            <a:off x="684213" y="4341813"/>
            <a:ext cx="5486400" cy="4114800"/>
          </a:xfrm>
          <a:ln w="1"/>
        </p:spPr>
        <p:txBody>
          <a:bodyPr anchor="t"/>
          <a:p>
            <a:pPr lvl="0"/>
            <a:r>
              <a:rPr lang="zh-CN" altLang="en-US" dirty="0"/>
              <a:t>补充一下如何创建程序快捷图标</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幻灯片图像占位符 1"/>
          <p:cNvSpPr/>
          <p:nvPr>
            <p:ph type="sldImg"/>
          </p:nvPr>
        </p:nvSpPr>
        <p:spPr>
          <a:ln/>
        </p:spPr>
      </p:sp>
      <p:sp>
        <p:nvSpPr>
          <p:cNvPr id="74754" name="文本占位符 2"/>
          <p:cNvSpPr/>
          <p:nvPr>
            <p:ph type="body"/>
          </p:nvPr>
        </p:nvSpPr>
        <p:spPr>
          <a:ln/>
        </p:spPr>
        <p:txBody>
          <a:bodyPr anchor="t"/>
          <a:p>
            <a:pPr lvl="0" eaLnBrk="0" hangingPunct="0"/>
            <a:r>
              <a:rPr lang="zh-CN" altLang="en-US">
                <a:latin typeface="Arial" panose="020B0604020202020204" pitchFamily="34" charset="0"/>
                <a:ea typeface="宋体" panose="02010600030101010101" pitchFamily="2" charset="-122"/>
                <a:sym typeface="Arial" panose="020B0604020202020204" pitchFamily="34" charset="0"/>
              </a:rPr>
              <a:t>页面自动滚动效果之：&lt;marquee&gt;...&lt;/marquee&gt; </a:t>
            </a:r>
            <a:endParaRPr lang="zh-CN" altLang="en-US">
              <a:latin typeface="Arial" panose="020B0604020202020204" pitchFamily="34" charset="0"/>
              <a:ea typeface="宋体" panose="02010600030101010101" pitchFamily="2" charset="-122"/>
            </a:endParaRPr>
          </a:p>
          <a:p>
            <a:pPr lvl="0" eaLnBrk="0" hangingPunct="0"/>
            <a:r>
              <a:rPr lang="zh-CN" altLang="en-US">
                <a:latin typeface="Arial" panose="020B0604020202020204" pitchFamily="34" charset="0"/>
                <a:ea typeface="宋体" panose="02010600030101010101" pitchFamily="2" charset="-122"/>
                <a:sym typeface="Arial" panose="020B0604020202020204" pitchFamily="34" charset="0"/>
              </a:rPr>
              <a:t>中间的内容可以为 文字，图片，也可以是由程序生成的文字或图片</a:t>
            </a:r>
            <a:endParaRPr lang="zh-CN" altLang="en-US">
              <a:latin typeface="Arial" panose="020B0604020202020204" pitchFamily="34" charset="0"/>
              <a:ea typeface="宋体" panose="02010600030101010101" pitchFamily="2" charset="-122"/>
            </a:endParaRPr>
          </a:p>
          <a:p>
            <a:pPr lvl="0" eaLnBrk="0" hangingPunct="0"/>
            <a:r>
              <a:rPr lang="zh-CN" altLang="en-US">
                <a:latin typeface="Arial" panose="020B0604020202020204" pitchFamily="34" charset="0"/>
                <a:ea typeface="宋体" panose="02010600030101010101" pitchFamily="2" charset="-122"/>
                <a:sym typeface="Arial" panose="020B0604020202020204" pitchFamily="34" charset="0"/>
              </a:rPr>
              <a:t>属性：height  设置高度   </a:t>
            </a:r>
            <a:r>
              <a:rPr lang="en-US" altLang="zh-CN">
                <a:latin typeface="Arial" panose="020B0604020202020204" pitchFamily="34" charset="0"/>
                <a:ea typeface="宋体" panose="02010600030101010101" pitchFamily="2" charset="-122"/>
                <a:sym typeface="Arial" panose="020B0604020202020204" pitchFamily="34" charset="0"/>
              </a:rPr>
              <a:t>width  </a:t>
            </a:r>
            <a:r>
              <a:rPr lang="zh-CN" altLang="en-US">
                <a:latin typeface="Arial" panose="020B0604020202020204" pitchFamily="34" charset="0"/>
                <a:ea typeface="宋体" panose="02010600030101010101" pitchFamily="2" charset="-122"/>
                <a:sym typeface="Arial" panose="020B0604020202020204" pitchFamily="34" charset="0"/>
              </a:rPr>
              <a:t>设置宽度   bgcolor 设置背景颜色</a:t>
            </a:r>
            <a:endParaRPr lang="zh-CN" altLang="en-US">
              <a:latin typeface="Arial" panose="020B0604020202020204" pitchFamily="34" charset="0"/>
              <a:ea typeface="宋体" panose="02010600030101010101" pitchFamily="2" charset="-122"/>
            </a:endParaRPr>
          </a:p>
          <a:p>
            <a:pPr lvl="0" eaLnBrk="0" hangingPunct="0"/>
            <a:r>
              <a:rPr lang="zh-CN" altLang="en-US">
                <a:latin typeface="Arial" panose="020B0604020202020204" pitchFamily="34" charset="0"/>
                <a:ea typeface="宋体" panose="02010600030101010101" pitchFamily="2" charset="-122"/>
                <a:sym typeface="Arial" panose="020B0604020202020204" pitchFamily="34" charset="0"/>
              </a:rPr>
              <a:t>behavior：设定滚动的方式</a:t>
            </a:r>
            <a:endParaRPr lang="zh-CN" altLang="en-US">
              <a:latin typeface="Arial" panose="020B0604020202020204" pitchFamily="34" charset="0"/>
              <a:ea typeface="宋体" panose="02010600030101010101" pitchFamily="2" charset="-122"/>
            </a:endParaRPr>
          </a:p>
          <a:p>
            <a:pPr lvl="0" eaLnBrk="0" hangingPunct="0"/>
            <a:r>
              <a:rPr lang="zh-CN" altLang="en-US">
                <a:latin typeface="Arial" panose="020B0604020202020204" pitchFamily="34" charset="0"/>
                <a:ea typeface="宋体" panose="02010600030101010101" pitchFamily="2" charset="-122"/>
                <a:sym typeface="Arial" panose="020B0604020202020204" pitchFamily="34" charset="0"/>
              </a:rPr>
              <a:t>alternate： 表示在两端之间来回滚动。</a:t>
            </a:r>
            <a:endParaRPr lang="zh-CN" altLang="en-US">
              <a:latin typeface="Arial" panose="020B0604020202020204" pitchFamily="34" charset="0"/>
              <a:ea typeface="宋体" panose="02010600030101010101" pitchFamily="2" charset="-122"/>
            </a:endParaRPr>
          </a:p>
          <a:p>
            <a:pPr lvl="0" eaLnBrk="0" hangingPunct="0"/>
            <a:r>
              <a:rPr lang="zh-CN" altLang="en-US">
                <a:latin typeface="Arial" panose="020B0604020202020204" pitchFamily="34" charset="0"/>
                <a:ea typeface="宋体" panose="02010600030101010101" pitchFamily="2" charset="-122"/>
                <a:sym typeface="Arial" panose="020B0604020202020204" pitchFamily="34" charset="0"/>
              </a:rPr>
              <a:t>scroll： 表示由一端滚动到另一端，会重复。</a:t>
            </a:r>
            <a:endParaRPr lang="zh-CN" altLang="en-US">
              <a:latin typeface="Arial" panose="020B0604020202020204" pitchFamily="34" charset="0"/>
              <a:ea typeface="宋体" panose="02010600030101010101" pitchFamily="2" charset="-122"/>
            </a:endParaRPr>
          </a:p>
          <a:p>
            <a:pPr lvl="0" eaLnBrk="0" hangingPunct="0"/>
            <a:r>
              <a:rPr lang="zh-CN" altLang="en-US">
                <a:latin typeface="Arial" panose="020B0604020202020204" pitchFamily="34" charset="0"/>
                <a:ea typeface="宋体" panose="02010600030101010101" pitchFamily="2" charset="-122"/>
                <a:sym typeface="Arial" panose="020B0604020202020204" pitchFamily="34" charset="0"/>
              </a:rPr>
              <a:t>slide：  表示由一端滚动到另一端，不会重复。</a:t>
            </a:r>
            <a:endParaRPr lang="zh-CN" altLang="en-US">
              <a:latin typeface="Arial" panose="020B0604020202020204" pitchFamily="34" charset="0"/>
              <a:ea typeface="宋体" panose="02010600030101010101" pitchFamily="2" charset="-122"/>
            </a:endParaRPr>
          </a:p>
          <a:p>
            <a:pPr lvl="0" eaLnBrk="0" hangingPunct="0"/>
            <a:endParaRPr lang="zh-CN" altLang="en-US">
              <a:latin typeface="Arial" panose="020B0604020202020204" pitchFamily="34" charset="0"/>
              <a:ea typeface="宋体" panose="02010600030101010101" pitchFamily="2" charset="-122"/>
            </a:endParaRPr>
          </a:p>
          <a:p>
            <a:pPr lvl="0" eaLnBrk="0" hangingPunct="0"/>
            <a:r>
              <a:rPr lang="zh-CN" altLang="en-US">
                <a:latin typeface="Arial" panose="020B0604020202020204" pitchFamily="34" charset="0"/>
                <a:ea typeface="宋体" panose="02010600030101010101" pitchFamily="2" charset="-122"/>
                <a:sym typeface="Arial" panose="020B0604020202020204" pitchFamily="34" charset="0"/>
              </a:rPr>
              <a:t>direction： 设置滚动的方向</a:t>
            </a:r>
            <a:endParaRPr lang="zh-CN" altLang="en-US">
              <a:latin typeface="Arial" panose="020B0604020202020204" pitchFamily="34" charset="0"/>
              <a:ea typeface="宋体" panose="02010600030101010101" pitchFamily="2" charset="-122"/>
            </a:endParaRPr>
          </a:p>
          <a:p>
            <a:pPr lvl="0" eaLnBrk="0" hangingPunct="0"/>
            <a:r>
              <a:rPr lang="en-US" altLang="zh-CN">
                <a:latin typeface="Arial" panose="020B0604020202020204" pitchFamily="34" charset="0"/>
                <a:ea typeface="宋体" panose="02010600030101010101" pitchFamily="2" charset="-122"/>
                <a:sym typeface="Arial" panose="020B0604020202020204" pitchFamily="34" charset="0"/>
              </a:rPr>
              <a:t>down  :</a:t>
            </a:r>
            <a:r>
              <a:rPr lang="zh-CN" altLang="en-US">
                <a:latin typeface="Arial" panose="020B0604020202020204" pitchFamily="34" charset="0"/>
                <a:ea typeface="宋体" panose="02010600030101010101" pitchFamily="2" charset="-122"/>
                <a:sym typeface="Arial" panose="020B0604020202020204" pitchFamily="34" charset="0"/>
              </a:rPr>
              <a:t>向下滚动    </a:t>
            </a:r>
            <a:r>
              <a:rPr lang="en-US" altLang="zh-CN">
                <a:latin typeface="Arial" panose="020B0604020202020204" pitchFamily="34" charset="0"/>
                <a:ea typeface="宋体" panose="02010600030101010101" pitchFamily="2" charset="-122"/>
                <a:sym typeface="Arial" panose="020B0604020202020204" pitchFamily="34" charset="0"/>
              </a:rPr>
              <a:t>left:</a:t>
            </a:r>
            <a:r>
              <a:rPr lang="zh-CN" altLang="en-US">
                <a:latin typeface="Arial" panose="020B0604020202020204" pitchFamily="34" charset="0"/>
                <a:ea typeface="宋体" panose="02010600030101010101" pitchFamily="2" charset="-122"/>
                <a:sym typeface="Arial" panose="020B0604020202020204" pitchFamily="34" charset="0"/>
              </a:rPr>
              <a:t>向左滚动    </a:t>
            </a:r>
            <a:r>
              <a:rPr lang="en-US" altLang="zh-CN">
                <a:latin typeface="Arial" panose="020B0604020202020204" pitchFamily="34" charset="0"/>
                <a:ea typeface="宋体" panose="02010600030101010101" pitchFamily="2" charset="-122"/>
                <a:sym typeface="Arial" panose="020B0604020202020204" pitchFamily="34" charset="0"/>
              </a:rPr>
              <a:t>right:</a:t>
            </a:r>
            <a:r>
              <a:rPr lang="zh-CN" altLang="en-US">
                <a:latin typeface="Arial" panose="020B0604020202020204" pitchFamily="34" charset="0"/>
                <a:ea typeface="宋体" panose="02010600030101010101" pitchFamily="2" charset="-122"/>
                <a:sym typeface="Arial" panose="020B0604020202020204" pitchFamily="34" charset="0"/>
              </a:rPr>
              <a:t>向右滚动   </a:t>
            </a:r>
            <a:r>
              <a:rPr lang="en-US" altLang="zh-CN">
                <a:latin typeface="Arial" panose="020B0604020202020204" pitchFamily="34" charset="0"/>
                <a:ea typeface="宋体" panose="02010600030101010101" pitchFamily="2" charset="-122"/>
                <a:sym typeface="Arial" panose="020B0604020202020204" pitchFamily="34" charset="0"/>
              </a:rPr>
              <a:t>up:</a:t>
            </a:r>
            <a:r>
              <a:rPr lang="zh-CN" altLang="en-US">
                <a:latin typeface="Arial" panose="020B0604020202020204" pitchFamily="34" charset="0"/>
                <a:ea typeface="宋体" panose="02010600030101010101" pitchFamily="2" charset="-122"/>
                <a:sym typeface="Arial" panose="020B0604020202020204" pitchFamily="34" charset="0"/>
              </a:rPr>
              <a:t>向上滚动</a:t>
            </a:r>
            <a:endParaRPr lang="zh-CN" altLang="en-US">
              <a:latin typeface="Arial" panose="020B0604020202020204" pitchFamily="34" charset="0"/>
              <a:ea typeface="宋体" panose="02010600030101010101" pitchFamily="2" charset="-122"/>
            </a:endParaRPr>
          </a:p>
          <a:p>
            <a:pPr lvl="0" eaLnBrk="0" hangingPunct="0"/>
            <a:r>
              <a:rPr lang="zh-CN" altLang="en-US">
                <a:latin typeface="Arial" panose="020B0604020202020204" pitchFamily="34" charset="0"/>
                <a:ea typeface="宋体" panose="02010600030101010101" pitchFamily="2" charset="-122"/>
                <a:sym typeface="Arial" panose="020B0604020202020204" pitchFamily="34" charset="0"/>
              </a:rPr>
              <a:t>loop：设置滚动次数   </a:t>
            </a:r>
            <a:r>
              <a:rPr lang="en-US" altLang="zh-CN">
                <a:latin typeface="Arial" panose="020B0604020202020204" pitchFamily="34" charset="0"/>
                <a:ea typeface="宋体" panose="02010600030101010101" pitchFamily="2" charset="-122"/>
                <a:sym typeface="Arial" panose="020B0604020202020204" pitchFamily="34" charset="0"/>
              </a:rPr>
              <a:t>-1</a:t>
            </a:r>
            <a:r>
              <a:rPr lang="zh-CN" altLang="en-US">
                <a:latin typeface="Arial" panose="020B0604020202020204" pitchFamily="34" charset="0"/>
                <a:ea typeface="宋体" panose="02010600030101010101" pitchFamily="2" charset="-122"/>
                <a:sym typeface="Arial" panose="020B0604020202020204" pitchFamily="34" charset="0"/>
              </a:rPr>
              <a:t>一直滚下去</a:t>
            </a:r>
            <a:endParaRPr lang="zh-CN" altLang="en-US">
              <a:latin typeface="Arial" panose="020B0604020202020204" pitchFamily="34" charset="0"/>
              <a:ea typeface="宋体" panose="02010600030101010101" pitchFamily="2" charset="-122"/>
            </a:endParaRPr>
          </a:p>
          <a:p>
            <a:pPr lvl="0" eaLnBrk="0" hangingPunct="0"/>
            <a:endParaRPr lang="zh-CN" altLang="en-US">
              <a:latin typeface="Arial" panose="020B0604020202020204" pitchFamily="34" charset="0"/>
              <a:ea typeface="宋体" panose="02010600030101010101" pitchFamily="2" charset="-122"/>
            </a:endParaRPr>
          </a:p>
          <a:p>
            <a:pPr lvl="0" eaLnBrk="0" hangingPunct="0"/>
            <a:r>
              <a:rPr lang="zh-CN" altLang="en-US">
                <a:latin typeface="Arial" panose="020B0604020202020204" pitchFamily="34" charset="0"/>
                <a:ea typeface="宋体" panose="02010600030101010101" pitchFamily="2" charset="-122"/>
                <a:sym typeface="Arial" panose="020B0604020202020204" pitchFamily="34" charset="0"/>
              </a:rPr>
              <a:t>页面背景音乐：</a:t>
            </a:r>
            <a:r>
              <a:rPr lang="en-US" altLang="zh-CN">
                <a:latin typeface="Arial" panose="020B0604020202020204" pitchFamily="34" charset="0"/>
                <a:ea typeface="宋体" panose="02010600030101010101" pitchFamily="2" charset="-122"/>
                <a:sym typeface="Arial" panose="020B0604020202020204" pitchFamily="34" charset="0"/>
              </a:rPr>
              <a:t>&lt;embed /&gt;</a:t>
            </a:r>
            <a:endParaRPr lang="en-US" altLang="zh-CN">
              <a:latin typeface="Arial" panose="020B0604020202020204" pitchFamily="34" charset="0"/>
              <a:ea typeface="宋体" panose="02010600030101010101" pitchFamily="2" charset="-122"/>
            </a:endParaRPr>
          </a:p>
          <a:p>
            <a:pPr lvl="0" eaLnBrk="0" hangingPunct="0"/>
            <a:r>
              <a:rPr lang="zh-CN" altLang="en-US">
                <a:latin typeface="Arial" panose="020B0604020202020204" pitchFamily="34" charset="0"/>
                <a:ea typeface="宋体" panose="02010600030101010101" pitchFamily="2" charset="-122"/>
                <a:sym typeface="Arial" panose="020B0604020202020204" pitchFamily="34" charset="0"/>
              </a:rPr>
              <a:t>属性：src   设置音乐路径</a:t>
            </a:r>
            <a:endParaRPr lang="zh-CN" altLang="en-US">
              <a:latin typeface="Arial" panose="020B0604020202020204" pitchFamily="34" charset="0"/>
              <a:ea typeface="宋体" panose="02010600030101010101" pitchFamily="2" charset="-122"/>
            </a:endParaRPr>
          </a:p>
          <a:p>
            <a:pPr lvl="0" eaLnBrk="0" hangingPunct="0"/>
            <a:r>
              <a:rPr lang="en-US" altLang="zh-CN">
                <a:latin typeface="Arial" panose="020B0604020202020204" pitchFamily="34" charset="0"/>
                <a:ea typeface="宋体" panose="02010600030101010101" pitchFamily="2" charset="-122"/>
                <a:sym typeface="Arial" panose="020B0604020202020204" pitchFamily="34" charset="0"/>
              </a:rPr>
              <a:t>          hidden :</a:t>
            </a:r>
            <a:r>
              <a:rPr lang="zh-CN" altLang="en-US">
                <a:latin typeface="Arial" panose="020B0604020202020204" pitchFamily="34" charset="0"/>
                <a:ea typeface="宋体" panose="02010600030101010101" pitchFamily="2" charset="-122"/>
                <a:sym typeface="Arial" panose="020B0604020202020204" pitchFamily="34" charset="0"/>
              </a:rPr>
              <a:t>隐藏播放按钮   </a:t>
            </a:r>
            <a:r>
              <a:rPr lang="en-US" altLang="zh-CN">
                <a:latin typeface="Arial" panose="020B0604020202020204" pitchFamily="34" charset="0"/>
                <a:ea typeface="宋体" panose="02010600030101010101" pitchFamily="2" charset="-122"/>
                <a:sym typeface="Arial" panose="020B0604020202020204" pitchFamily="34" charset="0"/>
              </a:rPr>
              <a:t>true </a:t>
            </a:r>
            <a:r>
              <a:rPr lang="zh-CN" altLang="en-US">
                <a:latin typeface="Arial" panose="020B0604020202020204" pitchFamily="34" charset="0"/>
                <a:ea typeface="宋体" panose="02010600030101010101" pitchFamily="2" charset="-122"/>
                <a:sym typeface="Arial" panose="020B0604020202020204" pitchFamily="34" charset="0"/>
              </a:rPr>
              <a:t>隐藏    </a:t>
            </a:r>
            <a:r>
              <a:rPr lang="en-US" altLang="zh-CN">
                <a:latin typeface="Arial" panose="020B0604020202020204" pitchFamily="34" charset="0"/>
                <a:ea typeface="宋体" panose="02010600030101010101" pitchFamily="2" charset="-122"/>
                <a:sym typeface="Arial" panose="020B0604020202020204" pitchFamily="34" charset="0"/>
              </a:rPr>
              <a:t>false </a:t>
            </a:r>
            <a:r>
              <a:rPr lang="zh-CN" altLang="en-US">
                <a:latin typeface="Arial" panose="020B0604020202020204" pitchFamily="34" charset="0"/>
                <a:ea typeface="宋体" panose="02010600030101010101" pitchFamily="2" charset="-122"/>
                <a:sym typeface="Arial" panose="020B0604020202020204" pitchFamily="34" charset="0"/>
              </a:rPr>
              <a:t>显示</a:t>
            </a:r>
            <a:endParaRPr lang="zh-CN" altLang="en-US"/>
          </a:p>
        </p:txBody>
      </p:sp>
      <p:sp>
        <p:nvSpPr>
          <p:cNvPr id="74755" name="灯片编号占位符 3"/>
          <p:cNvSpPr>
            <a:spLocks noGrp="1"/>
          </p:cNvSpPr>
          <p:nvPr>
            <p:ph type="sldNum" sz="quarter"/>
          </p:nvPr>
        </p:nvSpPr>
        <p:spPr>
          <a:xfrm>
            <a:off x="3883025" y="8686800"/>
            <a:ext cx="2974975" cy="457200"/>
          </a:xfrm>
          <a:prstGeom prst="rect">
            <a:avLst/>
          </a:prstGeom>
          <a:noFill/>
          <a:ln w="9525">
            <a:noFill/>
          </a:ln>
        </p:spPr>
        <p:txBody>
          <a:bodyPr anchor="t"/>
          <a:p>
            <a:pPr lvl="0" algn="r"/>
            <a:fld id="{9A0DB2DC-4C9A-4742-B13C-FB6460FD3503}" type="slidenum">
              <a:rPr lang="zh-CN" altLang="en-US" sz="1200" dirty="0">
                <a:latin typeface="Calibri" panose="020F0502020204030204" pitchFamily="2" charset="0"/>
                <a:ea typeface="宋体" panose="02010600030101010101" pitchFamily="2" charset="-122"/>
              </a:rPr>
            </a:fld>
            <a:endParaRPr lang="zh-CN" altLang="en-US" sz="1200" dirty="0">
              <a:latin typeface="Calibri" panose="020F0502020204030204" pitchFamily="2"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p:nvPr>
            <p:ph type="sldImg"/>
          </p:nvPr>
        </p:nvSpPr>
        <p:spPr>
          <a:ln/>
        </p:spPr>
      </p:sp>
      <p:sp>
        <p:nvSpPr>
          <p:cNvPr id="15362" name="文本占位符 2"/>
          <p:cNvSpPr/>
          <p:nvPr>
            <p:ph type="body"/>
          </p:nvPr>
        </p:nvSpPr>
        <p:spPr>
          <a:ln/>
        </p:spPr>
        <p:txBody>
          <a:bodyPr anchor="t"/>
          <a:p>
            <a:pPr lvl="0"/>
            <a:r>
              <a:rPr lang="zh-CN" altLang="en-US"/>
              <a:t>浏览器内核：</a:t>
            </a:r>
            <a:endParaRPr lang="zh-CN" altLang="en-US"/>
          </a:p>
          <a:p>
            <a:pPr lvl="0"/>
            <a:endParaRPr lang="zh-CN" altLang="en-US"/>
          </a:p>
          <a:p>
            <a:pPr lvl="0"/>
            <a:r>
              <a:rPr lang="zh-CN" altLang="en-US"/>
              <a:t> </a:t>
            </a:r>
            <a:r>
              <a:rPr lang="en-US" altLang="zh-CN"/>
              <a:t>IE                                    </a:t>
            </a:r>
            <a:r>
              <a:rPr lang="zh-CN" altLang="en-US"/>
              <a:t>谷歌 </a:t>
            </a:r>
            <a:r>
              <a:rPr lang="en-US" altLang="zh-CN"/>
              <a:t>/</a:t>
            </a:r>
            <a:r>
              <a:rPr lang="zh-CN" altLang="en-US"/>
              <a:t>欧鹏                                        火狐                                   苹果   </a:t>
            </a:r>
            <a:endParaRPr lang="zh-CN" altLang="en-US"/>
          </a:p>
          <a:p>
            <a:pPr lvl="0"/>
            <a:endParaRPr lang="zh-CN" altLang="en-US"/>
          </a:p>
          <a:p>
            <a:pPr lvl="0"/>
            <a:r>
              <a:rPr lang="en-US" altLang="zh-CN"/>
              <a:t>trident                                blink                                           gecko                                webkit</a:t>
            </a:r>
            <a:r>
              <a:rPr lang="zh-CN" altLang="en-US"/>
              <a:t>      </a:t>
            </a:r>
            <a:endParaRPr lang="zh-CN" altLang="en-US"/>
          </a:p>
          <a:p>
            <a:pPr lvl="0"/>
            <a:endParaRPr lang="zh-CN" altLang="en-US"/>
          </a:p>
          <a:p>
            <a:pPr lvl="0"/>
            <a:endParaRPr lang="zh-CN" altLang="en-US"/>
          </a:p>
          <a:p>
            <a:pPr lvl="0"/>
            <a:r>
              <a:rPr lang="zh-CN" altLang="en-US"/>
              <a:t>浏览器内核：也就是浏览器所采用的渲染引擎，渲染引擎决定了浏览器如何显示网页的内 ，容以及页面的格式信息     </a:t>
            </a:r>
            <a:r>
              <a:rPr lang="en-US" altLang="zh-CN"/>
              <a:t>=====</a:t>
            </a:r>
            <a:r>
              <a:rPr lang="zh-CN" altLang="en-US"/>
              <a:t>》浏览器兼容性问题出现</a:t>
            </a:r>
            <a:endParaRPr lang="zh-CN" altLang="en-US"/>
          </a:p>
          <a:p>
            <a:pPr lvl="0"/>
            <a:endParaRPr lang="zh-CN" altLang="en-US"/>
          </a:p>
          <a:p>
            <a:pPr lvl="0"/>
            <a:endParaRPr lang="zh-CN" altLang="en-US"/>
          </a:p>
          <a:p>
            <a:pPr lvl="0"/>
            <a:endParaRPr lang="zh-CN" altLang="en-US"/>
          </a:p>
          <a:p>
            <a:pPr lvl="0"/>
            <a:endParaRPr lang="zh-CN" altLang="en-US"/>
          </a:p>
        </p:txBody>
      </p:sp>
      <p:sp>
        <p:nvSpPr>
          <p:cNvPr id="15363" name="灯片编号占位符 3"/>
          <p:cNvSpPr>
            <a:spLocks noGrp="1"/>
          </p:cNvSpPr>
          <p:nvPr>
            <p:ph type="sldNum" sz="quarter"/>
          </p:nvPr>
        </p:nvSpPr>
        <p:spPr>
          <a:xfrm>
            <a:off x="3883025" y="8686800"/>
            <a:ext cx="2974975" cy="457200"/>
          </a:xfrm>
          <a:prstGeom prst="rect">
            <a:avLst/>
          </a:prstGeom>
          <a:noFill/>
          <a:ln w="9525">
            <a:noFill/>
          </a:ln>
        </p:spPr>
        <p:txBody>
          <a:bodyPr anchor="t"/>
          <a:p>
            <a:pPr lvl="0" algn="r" eaLnBrk="0" hangingPunct="0"/>
            <a:fld id="{9A0DB2DC-4C9A-4742-B13C-FB6460FD3503}" type="slidenum">
              <a:rPr lang="zh-CN" altLang="en-US" sz="1200" dirty="0">
                <a:latin typeface="Calibri" panose="020F0502020204030204" pitchFamily="2" charset="0"/>
                <a:ea typeface="宋体" panose="02010600030101010101" pitchFamily="2" charset="-122"/>
              </a:rPr>
            </a:fld>
            <a:endParaRPr lang="zh-CN" altLang="en-US" sz="1200" dirty="0">
              <a:latin typeface="Calibri" panose="020F0502020204030204" pitchFamily="2"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p:nvPr>
            <p:ph type="sldImg"/>
          </p:nvPr>
        </p:nvSpPr>
        <p:spPr>
          <a:ln/>
        </p:spPr>
      </p:sp>
      <p:sp>
        <p:nvSpPr>
          <p:cNvPr id="17410" name="文本占位符 2"/>
          <p:cNvSpPr/>
          <p:nvPr>
            <p:ph type="body"/>
          </p:nvPr>
        </p:nvSpPr>
        <p:spPr>
          <a:ln/>
        </p:spPr>
        <p:txBody>
          <a:bodyPr anchor="t"/>
          <a:p>
            <a:pPr lvl="0"/>
            <a:r>
              <a:rPr lang="en-US" altLang="zh-CN"/>
              <a:t>         </a:t>
            </a:r>
            <a:r>
              <a:rPr lang="zh-CN" altLang="en-US"/>
              <a:t>1：浏览器向服务器发送请求（通过http协议）  </a:t>
            </a:r>
            <a:endParaRPr lang="zh-CN" altLang="en-US"/>
          </a:p>
          <a:p>
            <a:pPr lvl="0"/>
            <a:endParaRPr lang="zh-CN" altLang="en-US"/>
          </a:p>
          <a:p>
            <a:pPr lvl="0"/>
            <a:r>
              <a:rPr lang="zh-CN" altLang="en-US"/>
              <a:t>         2： http协议：超文本传输协议，也就是浏览器和服务器端的网页传输数据的约束和规范</a:t>
            </a:r>
            <a:endParaRPr lang="zh-CN" altLang="en-US"/>
          </a:p>
          <a:p>
            <a:pPr lvl="0"/>
            <a:endParaRPr lang="zh-CN" altLang="en-US"/>
          </a:p>
          <a:p>
            <a:pPr lvl="0"/>
            <a:r>
              <a:rPr lang="zh-CN" altLang="en-US"/>
              <a:t>         3： url协议:平时我们写的网址就是url地址</a:t>
            </a:r>
            <a:endParaRPr lang="zh-CN" altLang="en-US"/>
          </a:p>
          <a:p>
            <a:pPr lvl="0"/>
            <a:r>
              <a:rPr lang="zh-CN" altLang="en-US"/>
              <a:t>         </a:t>
            </a:r>
            <a:endParaRPr lang="zh-CN" altLang="en-US"/>
          </a:p>
          <a:p>
            <a:pPr lvl="0"/>
            <a:r>
              <a:rPr lang="zh-CN" altLang="en-US"/>
              <a:t>               url协议：规定url地址的格式</a:t>
            </a:r>
            <a:endParaRPr lang="zh-CN" altLang="en-US"/>
          </a:p>
          <a:p>
            <a:pPr lvl="0"/>
            <a:endParaRPr lang="zh-CN" altLang="en-US"/>
          </a:p>
          <a:p>
            <a:pPr lvl="0"/>
            <a:r>
              <a:rPr lang="zh-CN" altLang="en-US"/>
              <a:t>              协议规定格式：  scheme://host.domain:port/path/filename</a:t>
            </a:r>
            <a:endParaRPr lang="zh-CN" altLang="en-US"/>
          </a:p>
          <a:p>
            <a:pPr lvl="0"/>
            <a:endParaRPr lang="zh-CN" altLang="en-US"/>
          </a:p>
          <a:p>
            <a:pPr lvl="0"/>
            <a:r>
              <a:rPr lang="zh-CN" altLang="en-US"/>
              <a:t>	                scheme: 定义因特网服务的类型  。常见的就是http</a:t>
            </a:r>
            <a:endParaRPr lang="zh-CN" altLang="en-US"/>
          </a:p>
          <a:p>
            <a:pPr lvl="0"/>
            <a:r>
              <a:rPr lang="zh-CN" altLang="en-US"/>
              <a:t>   </a:t>
            </a:r>
            <a:endParaRPr lang="zh-CN" altLang="en-US"/>
          </a:p>
          <a:p>
            <a:pPr lvl="0"/>
            <a:r>
              <a:rPr lang="zh-CN" altLang="en-US"/>
              <a:t>	                host：  定义域主机（http 的默认主机是www）</a:t>
            </a:r>
            <a:endParaRPr lang="zh-CN" altLang="en-US"/>
          </a:p>
          <a:p>
            <a:pPr lvl="0"/>
            <a:endParaRPr lang="zh-CN" altLang="en-US"/>
          </a:p>
          <a:p>
            <a:pPr lvl="0"/>
            <a:r>
              <a:rPr lang="zh-CN" altLang="en-US"/>
              <a:t>                                      domain: 定义因特网域名  比如：w3school.com.cn</a:t>
            </a:r>
            <a:endParaRPr lang="zh-CN" altLang="en-US"/>
          </a:p>
          <a:p>
            <a:pPr lvl="0"/>
            <a:r>
              <a:rPr lang="zh-CN" altLang="en-US"/>
              <a:t>   </a:t>
            </a:r>
            <a:endParaRPr lang="zh-CN" altLang="en-US"/>
          </a:p>
          <a:p>
            <a:pPr lvl="0"/>
            <a:r>
              <a:rPr lang="zh-CN" altLang="en-US"/>
              <a:t>                                         :port   定义端口号（网页默认端口 :80）</a:t>
            </a:r>
            <a:endParaRPr lang="zh-CN" altLang="en-US"/>
          </a:p>
          <a:p>
            <a:pPr lvl="0"/>
            <a:endParaRPr lang="zh-CN" altLang="en-US"/>
          </a:p>
          <a:p>
            <a:pPr lvl="0"/>
            <a:r>
              <a:rPr lang="zh-CN" altLang="en-US"/>
              <a:t>                                         path:   网页所在服务器上的路径</a:t>
            </a:r>
            <a:endParaRPr lang="zh-CN" altLang="en-US"/>
          </a:p>
          <a:p>
            <a:pPr lvl="0"/>
            <a:r>
              <a:rPr lang="zh-CN" altLang="en-US"/>
              <a:t>           </a:t>
            </a:r>
            <a:endParaRPr lang="zh-CN" altLang="en-US"/>
          </a:p>
          <a:p>
            <a:pPr lvl="0"/>
            <a:r>
              <a:rPr lang="zh-CN" altLang="en-US"/>
              <a:t>                                   filename:   文件名称</a:t>
            </a:r>
            <a:endParaRPr lang="zh-CN" altLang="en-US"/>
          </a:p>
        </p:txBody>
      </p:sp>
      <p:sp>
        <p:nvSpPr>
          <p:cNvPr id="17411" name="灯片编号占位符 3"/>
          <p:cNvSpPr>
            <a:spLocks noGrp="1"/>
          </p:cNvSpPr>
          <p:nvPr>
            <p:ph type="sldNum" sz="quarter"/>
          </p:nvPr>
        </p:nvSpPr>
        <p:spPr>
          <a:xfrm>
            <a:off x="3883025" y="8686800"/>
            <a:ext cx="2974975" cy="457200"/>
          </a:xfrm>
          <a:prstGeom prst="rect">
            <a:avLst/>
          </a:prstGeom>
          <a:noFill/>
          <a:ln w="9525">
            <a:noFill/>
          </a:ln>
        </p:spPr>
        <p:txBody>
          <a:bodyPr anchor="t"/>
          <a:p>
            <a:pPr lvl="0" algn="r" eaLnBrk="0" hangingPunct="0"/>
            <a:fld id="{9A0DB2DC-4C9A-4742-B13C-FB6460FD3503}" type="slidenum">
              <a:rPr lang="zh-CN" altLang="en-US" sz="1200" dirty="0">
                <a:latin typeface="Calibri" panose="020F0502020204030204" pitchFamily="2" charset="0"/>
                <a:ea typeface="宋体" panose="02010600030101010101" pitchFamily="2" charset="-122"/>
              </a:rPr>
            </a:fld>
            <a:endParaRPr lang="zh-CN" altLang="en-US" sz="1200" dirty="0">
              <a:latin typeface="Calibri" panose="020F0502020204030204" pitchFamily="2"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4578" name="幻灯片图像占位符 20481"/>
          <p:cNvSpPr/>
          <p:nvPr>
            <p:ph type="sldImg"/>
          </p:nvPr>
        </p:nvSpPr>
        <p:spPr>
          <a:ln w="1"/>
        </p:spPr>
      </p:sp>
      <p:sp>
        <p:nvSpPr>
          <p:cNvPr id="24579" name="文本占位符 20482"/>
          <p:cNvSpPr/>
          <p:nvPr>
            <p:ph type="body"/>
          </p:nvPr>
        </p:nvSpPr>
        <p:spPr>
          <a:ln w="1"/>
        </p:spPr>
        <p:txBody>
          <a:bodyPr anchor="t"/>
          <a:p>
            <a:pPr lvl="0"/>
            <a:r>
              <a:rPr lang="zh-CN" altLang="en-US" dirty="0"/>
              <a:t>&lt;!DOCTYPE html&gt;</a:t>
            </a:r>
            <a:endParaRPr lang="zh-CN" altLang="en-US" dirty="0"/>
          </a:p>
          <a:p>
            <a:pPr lvl="0"/>
            <a:r>
              <a:rPr lang="zh-CN" altLang="en-US" dirty="0"/>
              <a:t>&lt;html lang="en"&gt;</a:t>
            </a:r>
            <a:endParaRPr lang="zh-CN" altLang="en-US" dirty="0"/>
          </a:p>
          <a:p>
            <a:pPr lvl="0"/>
            <a:r>
              <a:rPr lang="zh-CN" altLang="en-US" dirty="0"/>
              <a:t>	&lt;head&gt;</a:t>
            </a:r>
            <a:endParaRPr lang="zh-CN" altLang="en-US" dirty="0"/>
          </a:p>
          <a:p>
            <a:pPr lvl="0"/>
            <a:r>
              <a:rPr lang="zh-CN" altLang="en-US" dirty="0"/>
              <a:t>	      &lt;meta charset="utf-8"&gt;</a:t>
            </a:r>
            <a:endParaRPr lang="zh-CN" altLang="en-US" dirty="0"/>
          </a:p>
          <a:p>
            <a:pPr lvl="0"/>
            <a:r>
              <a:rPr lang="zh-CN" altLang="en-US" dirty="0"/>
              <a:t>		&lt;title&gt;&lt;/title&gt;</a:t>
            </a:r>
            <a:endParaRPr lang="zh-CN" altLang="en-US" dirty="0"/>
          </a:p>
          <a:p>
            <a:pPr lvl="0"/>
            <a:r>
              <a:rPr lang="zh-CN" altLang="en-US" dirty="0"/>
              <a:t>	&lt;/head&gt;</a:t>
            </a:r>
            <a:endParaRPr lang="zh-CN" altLang="en-US" dirty="0"/>
          </a:p>
          <a:p>
            <a:pPr lvl="0"/>
            <a:endParaRPr lang="zh-CN" altLang="en-US" dirty="0"/>
          </a:p>
          <a:p>
            <a:pPr lvl="0"/>
            <a:r>
              <a:rPr lang="zh-CN" altLang="en-US" dirty="0"/>
              <a:t>	&lt;body&gt;</a:t>
            </a:r>
            <a:endParaRPr lang="zh-CN" altLang="en-US" dirty="0"/>
          </a:p>
          <a:p>
            <a:pPr lvl="0"/>
            <a:endParaRPr lang="zh-CN" altLang="en-US" dirty="0"/>
          </a:p>
          <a:p>
            <a:pPr lvl="0"/>
            <a:endParaRPr lang="zh-CN" altLang="en-US" dirty="0"/>
          </a:p>
          <a:p>
            <a:pPr lvl="0"/>
            <a:endParaRPr lang="zh-CN" altLang="en-US" dirty="0"/>
          </a:p>
          <a:p>
            <a:pPr lvl="0"/>
            <a:r>
              <a:rPr lang="zh-CN" altLang="en-US" dirty="0"/>
              <a:t>	&lt;/body&gt;</a:t>
            </a:r>
            <a:endParaRPr lang="zh-CN" altLang="en-US" dirty="0"/>
          </a:p>
          <a:p>
            <a:pPr lvl="0"/>
            <a:endParaRPr lang="zh-CN" altLang="en-US" dirty="0"/>
          </a:p>
          <a:p>
            <a:pPr lvl="0"/>
            <a:r>
              <a:rPr lang="zh-CN" altLang="en-US" dirty="0"/>
              <a:t>&lt;/html&gt;</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p:nvPr>
            <p:ph type="sldImg"/>
          </p:nvPr>
        </p:nvSpPr>
        <p:spPr>
          <a:ln/>
        </p:spPr>
      </p:sp>
      <p:sp>
        <p:nvSpPr>
          <p:cNvPr id="33794" name="文本占位符 2"/>
          <p:cNvSpPr/>
          <p:nvPr>
            <p:ph type="body"/>
          </p:nvPr>
        </p:nvSpPr>
        <p:spPr>
          <a:ln/>
        </p:spPr>
        <p:txBody>
          <a:bodyPr anchor="t"/>
          <a:p>
            <a:pPr lvl="0"/>
            <a:r>
              <a:rPr lang="zh-CN" altLang="en-US"/>
              <a:t>文件后缀名：  规定了文件打开的方式</a:t>
            </a:r>
            <a:endParaRPr lang="zh-CN" altLang="en-US"/>
          </a:p>
          <a:p>
            <a:pPr lvl="0"/>
            <a:endParaRPr lang="zh-CN" altLang="en-US"/>
          </a:p>
          <a:p>
            <a:pPr lvl="0"/>
            <a:r>
              <a:rPr lang="en-US" altLang="zh-CN"/>
              <a:t>html</a:t>
            </a:r>
            <a:r>
              <a:rPr lang="zh-CN" altLang="en-US"/>
              <a:t>后缀名：</a:t>
            </a:r>
            <a:endParaRPr lang="zh-CN" altLang="en-US"/>
          </a:p>
          <a:p>
            <a:pPr lvl="0"/>
            <a:endParaRPr lang="zh-CN" altLang="en-US"/>
          </a:p>
          <a:p>
            <a:pPr lvl="0"/>
            <a:r>
              <a:rPr lang="zh-CN" altLang="en-US"/>
              <a:t>       早期</a:t>
            </a:r>
            <a:r>
              <a:rPr lang="en-US" altLang="zh-CN"/>
              <a:t>dos</a:t>
            </a:r>
            <a:r>
              <a:rPr lang="zh-CN" altLang="en-US"/>
              <a:t>系统支持</a:t>
            </a:r>
            <a:r>
              <a:rPr lang="en-US" altLang="zh-CN"/>
              <a:t>3</a:t>
            </a:r>
            <a:r>
              <a:rPr lang="zh-CN" altLang="en-US"/>
              <a:t>个字符的后缀名</a:t>
            </a:r>
            <a:r>
              <a:rPr lang="en-US" altLang="zh-CN"/>
              <a:t>.htm     </a:t>
            </a:r>
            <a:r>
              <a:rPr lang="zh-CN" altLang="en-US"/>
              <a:t>如今可以支持多字符的后缀名</a:t>
            </a:r>
            <a:r>
              <a:rPr lang="en-US" altLang="zh-CN"/>
              <a:t>.html</a:t>
            </a:r>
            <a:endParaRPr lang="en-US" altLang="zh-CN"/>
          </a:p>
        </p:txBody>
      </p:sp>
      <p:sp>
        <p:nvSpPr>
          <p:cNvPr id="33795" name="灯片编号占位符 3"/>
          <p:cNvSpPr>
            <a:spLocks noGrp="1"/>
          </p:cNvSpPr>
          <p:nvPr>
            <p:ph type="sldNum" sz="quarter"/>
          </p:nvPr>
        </p:nvSpPr>
        <p:spPr>
          <a:xfrm>
            <a:off x="3883025" y="8686800"/>
            <a:ext cx="2974975" cy="457200"/>
          </a:xfrm>
          <a:prstGeom prst="rect">
            <a:avLst/>
          </a:prstGeom>
          <a:noFill/>
          <a:ln w="9525">
            <a:noFill/>
          </a:ln>
        </p:spPr>
        <p:txBody>
          <a:bodyPr anchor="t"/>
          <a:p>
            <a:pPr lvl="0" algn="r" eaLnBrk="0" hangingPunct="0"/>
            <a:fld id="{9A0DB2DC-4C9A-4742-B13C-FB6460FD3503}" type="slidenum">
              <a:rPr lang="zh-CN" altLang="en-US" sz="1200" dirty="0">
                <a:latin typeface="Calibri" panose="020F0502020204030204" pitchFamily="2" charset="0"/>
                <a:ea typeface="宋体" panose="02010600030101010101" pitchFamily="2" charset="-122"/>
              </a:rPr>
            </a:fld>
            <a:endParaRPr lang="zh-CN" altLang="en-US" sz="1200" dirty="0">
              <a:latin typeface="Calibri" panose="020F0502020204030204" pitchFamily="2"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9938" name="幻灯片图像占位符 33793"/>
          <p:cNvSpPr/>
          <p:nvPr>
            <p:ph type="sldImg"/>
          </p:nvPr>
        </p:nvSpPr>
        <p:spPr>
          <a:ln w="1"/>
        </p:spPr>
      </p:sp>
      <p:sp>
        <p:nvSpPr>
          <p:cNvPr id="39939" name="文本占位符 33794"/>
          <p:cNvSpPr/>
          <p:nvPr>
            <p:ph type="body"/>
          </p:nvPr>
        </p:nvSpPr>
        <p:spPr>
          <a:ln w="1"/>
        </p:spPr>
        <p:txBody>
          <a:bodyPr anchor="t"/>
          <a:p>
            <a:pPr lvl="0"/>
            <a:r>
              <a:rPr lang="zh-CN" altLang="en-US" dirty="0"/>
              <a:t>   sublime快捷键使用： http://blog.csdn.net/moyan_min/article/details/11530751</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2466"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62467" name="备注占位符 2"/>
          <p:cNvSpPr>
            <a:spLocks noGrp="1"/>
          </p:cNvSpPr>
          <p:nvPr>
            <p:ph type="body"/>
          </p:nvPr>
        </p:nvSpPr>
        <p:spPr>
          <a:xfrm>
            <a:off x="684213" y="4341813"/>
            <a:ext cx="5486400" cy="4114800"/>
          </a:xfrm>
          <a:ln/>
        </p:spPr>
        <p:txBody>
          <a:bodyPr wrap="square" anchor="t"/>
          <a:p>
            <a:pPr lvl="0">
              <a:spcBef>
                <a:spcPct val="0"/>
              </a:spcBef>
            </a:pPr>
            <a:r>
              <a:rPr lang="zh-CN" altLang="en-US" dirty="0"/>
              <a:t>列表</a:t>
            </a:r>
            <a:r>
              <a:rPr lang="en-US" altLang="x-none" dirty="0"/>
              <a:t>:</a:t>
            </a:r>
            <a:r>
              <a:rPr lang="zh-CN" altLang="en-US" dirty="0"/>
              <a:t>一种包含文字或者图片的容器。可以让文字或者图片有规律的整齐的排列显示。</a:t>
            </a:r>
            <a:endParaRPr lang="zh-CN" altLang="en-US" dirty="0"/>
          </a:p>
        </p:txBody>
      </p:sp>
      <p:sp>
        <p:nvSpPr>
          <p:cNvPr id="62468" name="灯片编号占位符 3"/>
          <p:cNvSpPr txBox="1">
            <a:spLocks noGrp="1"/>
          </p:cNvSpPr>
          <p:nvPr/>
        </p:nvSpPr>
        <p:spPr>
          <a:xfrm>
            <a:off x="3883025" y="8683625"/>
            <a:ext cx="2971800" cy="457200"/>
          </a:xfrm>
          <a:prstGeom prst="rect">
            <a:avLst/>
          </a:prstGeom>
          <a:noFill/>
          <a:ln w="9525">
            <a:noFill/>
          </a:ln>
        </p:spPr>
        <p:txBody>
          <a:bodyPr anchor="b"/>
          <a:p>
            <a:pPr lvl="0" algn="r" eaLnBrk="0" hangingPunct="0"/>
            <a:fld id="{9A0DB2DC-4C9A-4742-B13C-FB6460FD3503}" type="slidenum">
              <a:rPr lang="zh-CN" altLang="en-US" dirty="0">
                <a:latin typeface="Calibri" panose="020F0502020204030204" pitchFamily="2" charset="0"/>
                <a:ea typeface="宋体" panose="02010600030101010101" pitchFamily="2" charset="-122"/>
              </a:rPr>
            </a:fld>
            <a:endParaRPr lang="zh-CN" altLang="en-US" dirty="0">
              <a:latin typeface="Calibri" panose="020F0502020204030204" pitchFamily="2"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5538"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65539" name="备注占位符 2"/>
          <p:cNvSpPr>
            <a:spLocks noGrp="1"/>
          </p:cNvSpPr>
          <p:nvPr>
            <p:ph type="body"/>
          </p:nvPr>
        </p:nvSpPr>
        <p:spPr>
          <a:xfrm>
            <a:off x="684213" y="4341813"/>
            <a:ext cx="5486400" cy="4114800"/>
          </a:xfrm>
          <a:ln/>
        </p:spPr>
        <p:txBody>
          <a:bodyPr wrap="square" anchor="t"/>
          <a:p>
            <a:pPr lvl="0">
              <a:spcBef>
                <a:spcPct val="0"/>
              </a:spcBef>
            </a:pPr>
            <a:r>
              <a:rPr lang="zh-CN" altLang="en-US" dirty="0"/>
              <a:t>一般设置列表样式，不直接在</a:t>
            </a:r>
            <a:r>
              <a:rPr lang="en-US" altLang="x-none" dirty="0"/>
              <a:t>type</a:t>
            </a:r>
            <a:r>
              <a:rPr lang="zh-CN" altLang="en-US" dirty="0"/>
              <a:t>属性中设置，都是通过</a:t>
            </a:r>
            <a:r>
              <a:rPr lang="en-US" altLang="x-none" dirty="0"/>
              <a:t>css</a:t>
            </a:r>
            <a:r>
              <a:rPr lang="zh-CN" altLang="en-US" dirty="0"/>
              <a:t>来设置。</a:t>
            </a:r>
            <a:endParaRPr lang="zh-CN" altLang="en-US" dirty="0"/>
          </a:p>
        </p:txBody>
      </p:sp>
      <p:sp>
        <p:nvSpPr>
          <p:cNvPr id="65540" name="灯片编号占位符 3"/>
          <p:cNvSpPr txBox="1">
            <a:spLocks noGrp="1"/>
          </p:cNvSpPr>
          <p:nvPr/>
        </p:nvSpPr>
        <p:spPr>
          <a:xfrm>
            <a:off x="3883025" y="8683625"/>
            <a:ext cx="2971800" cy="457200"/>
          </a:xfrm>
          <a:prstGeom prst="rect">
            <a:avLst/>
          </a:prstGeom>
          <a:noFill/>
          <a:ln w="9525">
            <a:noFill/>
          </a:ln>
        </p:spPr>
        <p:txBody>
          <a:bodyPr anchor="b"/>
          <a:p>
            <a:pPr lvl="0" algn="r" eaLnBrk="0" hangingPunct="0"/>
            <a:fld id="{9A0DB2DC-4C9A-4742-B13C-FB6460FD3503}" type="slidenum">
              <a:rPr lang="zh-CN" altLang="en-US" dirty="0">
                <a:latin typeface="Calibri" panose="020F0502020204030204" pitchFamily="2" charset="0"/>
                <a:ea typeface="宋体" panose="02010600030101010101" pitchFamily="2" charset="-122"/>
              </a:rPr>
            </a:fld>
            <a:endParaRPr lang="zh-CN" altLang="en-US" dirty="0">
              <a:latin typeface="Calibri" panose="020F0502020204030204" pitchFamily="2"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7586" name="幻灯片图像占位符 1"/>
          <p:cNvSpPr>
            <a:spLocks noGrp="1" noRot="1" noChangeAspect="1" noTextEdit="1"/>
          </p:cNvSpPr>
          <p:nvPr>
            <p:ph type="sldImg"/>
          </p:nvPr>
        </p:nvSpPr>
        <p:spPr>
          <a:xfrm>
            <a:off x="1141413" y="684213"/>
            <a:ext cx="4572000" cy="3429000"/>
          </a:xfrm>
          <a:ln>
            <a:solidFill>
              <a:srgbClr val="000000"/>
            </a:solidFill>
            <a:miter/>
          </a:ln>
        </p:spPr>
      </p:sp>
      <p:sp>
        <p:nvSpPr>
          <p:cNvPr id="67587" name="备注占位符 2"/>
          <p:cNvSpPr>
            <a:spLocks noGrp="1"/>
          </p:cNvSpPr>
          <p:nvPr>
            <p:ph type="body"/>
          </p:nvPr>
        </p:nvSpPr>
        <p:spPr>
          <a:xfrm>
            <a:off x="684213" y="4341813"/>
            <a:ext cx="5486400" cy="4114800"/>
          </a:xfrm>
          <a:ln/>
        </p:spPr>
        <p:txBody>
          <a:bodyPr wrap="square" anchor="t"/>
          <a:p>
            <a:pPr lvl="0">
              <a:spcBef>
                <a:spcPct val="0"/>
              </a:spcBef>
            </a:pPr>
            <a:r>
              <a:rPr lang="zh-CN" altLang="en-US" dirty="0"/>
              <a:t>在有序列表中，设置项目符号通过</a:t>
            </a:r>
            <a:r>
              <a:rPr lang="en-US" altLang="x-none" dirty="0"/>
              <a:t>css</a:t>
            </a:r>
            <a:r>
              <a:rPr lang="zh-CN" altLang="en-US" dirty="0"/>
              <a:t>设置，不推荐直接使用</a:t>
            </a:r>
            <a:r>
              <a:rPr lang="en-US" altLang="x-none" dirty="0"/>
              <a:t>type</a:t>
            </a:r>
            <a:r>
              <a:rPr lang="zh-CN" altLang="en-US" dirty="0"/>
              <a:t>设置。</a:t>
            </a:r>
            <a:endParaRPr lang="zh-CN" altLang="en-US" dirty="0"/>
          </a:p>
        </p:txBody>
      </p:sp>
      <p:sp>
        <p:nvSpPr>
          <p:cNvPr id="67588" name="灯片编号占位符 3"/>
          <p:cNvSpPr txBox="1">
            <a:spLocks noGrp="1"/>
          </p:cNvSpPr>
          <p:nvPr/>
        </p:nvSpPr>
        <p:spPr>
          <a:xfrm>
            <a:off x="3883025" y="8683625"/>
            <a:ext cx="2971800" cy="457200"/>
          </a:xfrm>
          <a:prstGeom prst="rect">
            <a:avLst/>
          </a:prstGeom>
          <a:noFill/>
          <a:ln w="9525">
            <a:noFill/>
          </a:ln>
        </p:spPr>
        <p:txBody>
          <a:bodyPr anchor="b"/>
          <a:p>
            <a:pPr lvl="0" algn="r" eaLnBrk="0" hangingPunct="0"/>
            <a:fld id="{9A0DB2DC-4C9A-4742-B13C-FB6460FD3503}" type="slidenum">
              <a:rPr lang="zh-CN" altLang="en-US" dirty="0">
                <a:latin typeface="Calibri" panose="020F0502020204030204" pitchFamily="2" charset="0"/>
                <a:ea typeface="宋体" panose="02010600030101010101" pitchFamily="2" charset="-122"/>
              </a:rPr>
            </a:fld>
            <a:endParaRPr lang="zh-CN" altLang="en-US" dirty="0">
              <a:latin typeface="Calibri" panose="020F0502020204030204" pitchFamily="2"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29841" y="2505075"/>
            <a:ext cx="3868340" cy="368458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391" cy="368458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8" name="页脚占位符 7"/>
          <p:cNvSpPr>
            <a:spLocks noGrp="1"/>
          </p:cNvSpPr>
          <p:nvPr>
            <p:ph type="ftr" sz="quarter" idx="11"/>
          </p:nvPr>
        </p:nvSpPr>
        <p:spPr/>
        <p:txBody>
          <a:bodyPr/>
          <a:p>
            <a:pPr lvl="0" eaLnBrk="1" fontAlgn="base" hangingPunct="1"/>
            <a:endParaRPr lang="zh-CN" altLang="en-US" strike="noStrike" noProof="1" dirty="0"/>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4" name="页脚占位符 3"/>
          <p:cNvSpPr>
            <a:spLocks noGrp="1"/>
          </p:cNvSpPr>
          <p:nvPr>
            <p:ph type="ftr" sz="quarter" idx="11"/>
          </p:nvPr>
        </p:nvSpPr>
        <p:spPr/>
        <p:txBody>
          <a:bodyPr/>
          <a:p>
            <a:pPr lvl="0" eaLnBrk="1" fontAlgn="base" hangingPunct="1"/>
            <a:endParaRPr lang="zh-CN" altLang="en-US" strike="noStrike" noProof="1" dirty="0"/>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3" name="页脚占位符 2"/>
          <p:cNvSpPr>
            <a:spLocks noGrp="1"/>
          </p:cNvSpPr>
          <p:nvPr>
            <p:ph type="ftr" sz="quarter" idx="11"/>
          </p:nvPr>
        </p:nvSpPr>
        <p:spPr/>
        <p:txBody>
          <a:bodyPr/>
          <a:p>
            <a:pPr lvl="0" eaLnBrk="1" fontAlgn="base" hangingPunct="1"/>
            <a:endParaRPr lang="zh-CN" altLang="en-US" strike="noStrike" noProof="1" dirty="0"/>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29841" y="2505075"/>
            <a:ext cx="3868340" cy="368458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391" cy="368458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2.jpe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0" fontAlgn="base" latinLnBrk="0" hangingPunct="0">
        <a:spcBef>
          <a:spcPct val="0"/>
        </a:spcBef>
        <a:spcAft>
          <a:spcPct val="0"/>
        </a:spcAft>
        <a:buClr>
          <a:srgbClr val="000000"/>
        </a:buClr>
        <a:buNone/>
        <a:defRPr sz="4400" b="0" i="0" u="none" kern="1200" baseline="0">
          <a:solidFill>
            <a:schemeClr val="tx1"/>
          </a:solidFill>
          <a:latin typeface="+mj-lt"/>
          <a:ea typeface="+mj-ea"/>
          <a:cs typeface="+mj-cs"/>
        </a:defRPr>
      </a:lvl1pPr>
    </p:titleStyle>
    <p:bodyStyle>
      <a:lvl1pPr marL="342900" lvl="0" indent="-342900" algn="l" defTabSz="914400" eaLnBrk="0" fontAlgn="base" latinLnBrk="0" hangingPunct="0">
        <a:spcBef>
          <a:spcPct val="20000"/>
        </a:spcBef>
        <a:spcAft>
          <a:spcPct val="0"/>
        </a:spcAft>
        <a:buFont typeface="Arial" panose="020B0604020202020204" pitchFamily="34" charset="0"/>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Font typeface="Arial" panose="020B0604020202020204" pitchFamily="34" charset="0"/>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cxnSp>
        <p:nvCxnSpPr>
          <p:cNvPr id="2050" name="直接连接符 1"/>
          <p:cNvCxnSpPr/>
          <p:nvPr/>
        </p:nvCxnSpPr>
        <p:spPr>
          <a:xfrm>
            <a:off x="628650" y="1544638"/>
            <a:ext cx="7886700" cy="0"/>
          </a:xfrm>
          <a:prstGeom prst="line">
            <a:avLst/>
          </a:prstGeom>
          <a:ln w="9525" cap="flat" cmpd="sng">
            <a:solidFill>
              <a:srgbClr val="4A7EBB"/>
            </a:solidFill>
            <a:prstDash val="solid"/>
            <a:round/>
            <a:headEnd type="none" w="med" len="med"/>
            <a:tailEnd type="none" w="med" len="med"/>
          </a:ln>
        </p:spPr>
      </p:cxnSp>
      <p:sp>
        <p:nvSpPr>
          <p:cNvPr id="2051" name="日期占位符 3"/>
          <p:cNvSpPr>
            <a:spLocks noGrp="1"/>
          </p:cNvSpPr>
          <p:nvPr>
            <p:ph type="dt" sz="half" idx="2"/>
          </p:nvPr>
        </p:nvSpPr>
        <p:spPr>
          <a:xfrm>
            <a:off x="65088" y="6535738"/>
            <a:ext cx="2057400" cy="314325"/>
          </a:xfrm>
          <a:prstGeom prst="rect">
            <a:avLst/>
          </a:prstGeom>
          <a:noFill/>
          <a:ln w="9525">
            <a:noFill/>
            <a:miter/>
          </a:ln>
        </p:spPr>
        <p:txBody>
          <a:bodyPr/>
          <a:lstStyle>
            <a:lvl1pPr>
              <a:defRPr sz="1200">
                <a:solidFill>
                  <a:srgbClr val="F2F2F2"/>
                </a:solidFill>
                <a:latin typeface="微软雅黑" panose="020B0503020204020204" pitchFamily="2" charset="-122"/>
                <a:ea typeface="微软雅黑" panose="020B0503020204020204" pitchFamily="2" charset="-122"/>
              </a:defRPr>
            </a:lvl1pPr>
          </a:lstStyle>
          <a:p>
            <a:pPr lvl="0" eaLnBrk="1" fontAlgn="base" hangingPunct="1"/>
            <a:fld id="{BB962C8B-B14F-4D97-AF65-F5344CB8AC3E}" type="datetimeFigureOut">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latin typeface="微软雅黑" panose="020B0503020204020204" pitchFamily="2" charset="-122"/>
              <a:ea typeface="微软雅黑" panose="020B0503020204020204" pitchFamily="2" charset="-122"/>
              <a:cs typeface="+mn-ea"/>
            </a:endParaRPr>
          </a:p>
        </p:txBody>
      </p:sp>
      <p:sp>
        <p:nvSpPr>
          <p:cNvPr id="2052" name="页脚占位符 4"/>
          <p:cNvSpPr>
            <a:spLocks noGrp="1"/>
          </p:cNvSpPr>
          <p:nvPr>
            <p:ph type="ftr" sz="quarter" idx="3"/>
          </p:nvPr>
        </p:nvSpPr>
        <p:spPr>
          <a:xfrm>
            <a:off x="3028950" y="6534150"/>
            <a:ext cx="3086100" cy="315913"/>
          </a:xfrm>
          <a:prstGeom prst="rect">
            <a:avLst/>
          </a:prstGeom>
          <a:noFill/>
          <a:ln w="9525">
            <a:noFill/>
            <a:miter/>
          </a:ln>
        </p:spPr>
        <p:txBody>
          <a:bodyPr/>
          <a:lstStyle>
            <a:lvl1pPr algn="ctr">
              <a:defRPr sz="1200">
                <a:solidFill>
                  <a:srgbClr val="D9D9D9"/>
                </a:solidFill>
                <a:latin typeface="微软雅黑" panose="020B0503020204020204" pitchFamily="2" charset="-122"/>
                <a:ea typeface="微软雅黑" panose="020B0503020204020204" pitchFamily="2" charset="-122"/>
              </a:defRPr>
            </a:lvl1pPr>
          </a:lstStyle>
          <a:p>
            <a:pPr lvl="0" eaLnBrk="1" fontAlgn="base" hangingPunct="1"/>
            <a:endParaRPr lang="zh-CN" altLang="en-US" strike="noStrike" noProof="1" dirty="0"/>
          </a:p>
        </p:txBody>
      </p:sp>
      <p:sp>
        <p:nvSpPr>
          <p:cNvPr id="2053" name="灯片编号占位符 5"/>
          <p:cNvSpPr>
            <a:spLocks noGrp="1"/>
          </p:cNvSpPr>
          <p:nvPr>
            <p:ph type="sldNum" sz="quarter" idx="4"/>
          </p:nvPr>
        </p:nvSpPr>
        <p:spPr>
          <a:xfrm>
            <a:off x="8147050" y="6526213"/>
            <a:ext cx="996950" cy="323850"/>
          </a:xfrm>
          <a:prstGeom prst="rect">
            <a:avLst/>
          </a:prstGeom>
          <a:noFill/>
          <a:ln w="9525">
            <a:noFill/>
            <a:miter/>
          </a:ln>
        </p:spPr>
        <p:txBody>
          <a:bodyPr anchor="ctr"/>
          <a:lstStyle>
            <a:lvl1pPr algn="ctr">
              <a:defRPr sz="1200">
                <a:solidFill>
                  <a:srgbClr val="F2F2F2"/>
                </a:solidFill>
                <a:latin typeface="微软雅黑" panose="020B0503020204020204" pitchFamily="2" charset="-122"/>
                <a:ea typeface="微软雅黑" panose="020B0503020204020204" pitchFamily="2" charset="-122"/>
              </a:defRPr>
            </a:lvl1pPr>
          </a:lstStyle>
          <a:p>
            <a:pPr lvl="0" eaLnBrk="1" fontAlgn="base" hangingPunct="1"/>
            <a:fld id="{9A0DB2DC-4C9A-4742-B13C-FB6460FD3503}" type="slidenum">
              <a:rPr lang="zh-CN" altLang="en-US" strike="noStrike" noProof="1" dirty="0">
                <a:latin typeface="微软雅黑" panose="020B0503020204020204" pitchFamily="2" charset="-122"/>
                <a:ea typeface="微软雅黑" panose="020B0503020204020204"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0" lvl="0" indent="0" algn="ctr" defTabSz="914400" eaLnBrk="0" fontAlgn="base" latinLnBrk="0" hangingPunct="0">
        <a:spcBef>
          <a:spcPct val="0"/>
        </a:spcBef>
        <a:spcAft>
          <a:spcPct val="0"/>
        </a:spcAft>
        <a:buClr>
          <a:srgbClr val="000000"/>
        </a:buClr>
        <a:buNone/>
        <a:defRPr sz="4400" b="0" i="0" u="none" kern="1200" baseline="0">
          <a:solidFill>
            <a:schemeClr val="tx1"/>
          </a:solidFill>
          <a:latin typeface="+mj-lt"/>
          <a:ea typeface="+mj-ea"/>
          <a:cs typeface="+mj-cs"/>
        </a:defRPr>
      </a:lvl1pPr>
    </p:titleStyle>
    <p:bodyStyle>
      <a:lvl1pPr marL="342900" lvl="0" indent="-342900" algn="l" defTabSz="914400" eaLnBrk="0" fontAlgn="base" latinLnBrk="0" hangingPunct="0">
        <a:spcBef>
          <a:spcPct val="20000"/>
        </a:spcBef>
        <a:spcAft>
          <a:spcPct val="0"/>
        </a:spcAft>
        <a:buFont typeface="Arial" panose="020B0604020202020204" pitchFamily="34" charset="0"/>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Font typeface="Arial" panose="020B0604020202020204" pitchFamily="34" charset="0"/>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8.xml"/><Relationship Id="rId2" Type="http://schemas.openxmlformats.org/officeDocument/2006/relationships/image" Target="../media/image23.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hyperlink" Target="http://www.itcast.cn/images/logo.gi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8.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40.png"/><Relationship Id="rId1"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8.xml"/><Relationship Id="rId2" Type="http://schemas.openxmlformats.org/officeDocument/2006/relationships/image" Target="../media/image43.png"/><Relationship Id="rId1" Type="http://schemas.openxmlformats.org/officeDocument/2006/relationships/image" Target="../media/image42.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标题 1"/>
          <p:cNvSpPr>
            <a:spLocks noGrp="1"/>
          </p:cNvSpPr>
          <p:nvPr>
            <p:ph type="ctrTitle"/>
          </p:nvPr>
        </p:nvSpPr>
        <p:spPr>
          <a:xfrm>
            <a:off x="2916238" y="2427288"/>
            <a:ext cx="3311525" cy="923925"/>
          </a:xfrm>
          <a:prstGeom prst="rect">
            <a:avLst/>
          </a:prstGeom>
          <a:noFill/>
          <a:ln w="9525">
            <a:noFill/>
          </a:ln>
        </p:spPr>
        <p:txBody>
          <a:bodyPr wrap="none" anchor="ctr" anchorCtr="1">
            <a:spAutoFit/>
          </a:bodyPr>
          <a:lstStyle>
            <a:lvl1pPr lvl="0">
              <a:defRPr/>
            </a:lvl1pPr>
          </a:lstStyle>
          <a:p>
            <a:pPr lvl="0" eaLnBrk="1" hangingPunct="1"/>
            <a:r>
              <a:rPr lang="en-US" altLang="x-none" sz="5400" b="1" dirty="0">
                <a:solidFill>
                  <a:schemeClr val="bg1"/>
                </a:solidFill>
                <a:latin typeface="微软雅黑" panose="020B0503020204020204" pitchFamily="2" charset="-122"/>
                <a:ea typeface="微软雅黑" panose="020B0503020204020204" pitchFamily="2" charset="-122"/>
              </a:rPr>
              <a:t>Html</a:t>
            </a:r>
            <a:r>
              <a:rPr lang="zh-CN" altLang="en-US" sz="5400" b="1" dirty="0">
                <a:solidFill>
                  <a:schemeClr val="bg1"/>
                </a:solidFill>
                <a:latin typeface="微软雅黑" panose="020B0503020204020204" pitchFamily="2" charset="-122"/>
                <a:ea typeface="微软雅黑" panose="020B0503020204020204" pitchFamily="2" charset="-122"/>
              </a:rPr>
              <a:t>基础</a:t>
            </a:r>
            <a:endParaRPr lang="zh-CN" altLang="en-US" sz="5400" b="1" dirty="0">
              <a:solidFill>
                <a:schemeClr val="bg1"/>
              </a:solidFill>
              <a:latin typeface="微软雅黑" panose="020B0503020204020204" pitchFamily="2" charset="-122"/>
              <a:ea typeface="微软雅黑" panose="020B0503020204020204"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日期占位符 1"/>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14338" name="页脚占位符 2"/>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14339" name="灯片编号占位符 3"/>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14340" name="标题 4"/>
          <p:cNvSpPr>
            <a:spLocks noGrp="1"/>
          </p:cNvSpPr>
          <p:nvPr>
            <p:ph type="title"/>
          </p:nvPr>
        </p:nvSpPr>
        <p:spPr>
          <a:xfrm>
            <a:off x="628650" y="581025"/>
            <a:ext cx="7886700" cy="963613"/>
          </a:xfrm>
          <a:prstGeom prst="rect">
            <a:avLst/>
          </a:prstGeom>
          <a:noFill/>
          <a:ln w="9525">
            <a:noFill/>
          </a:ln>
        </p:spPr>
        <p:txBody>
          <a:bodyPr anchor="b"/>
          <a:p>
            <a:pPr algn="l" eaLnBrk="1" hangingPunct="1"/>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浏览器介绍</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14341" name="矩形 4"/>
          <p:cNvSpPr/>
          <p:nvPr/>
        </p:nvSpPr>
        <p:spPr>
          <a:xfrm>
            <a:off x="611188" y="1844675"/>
            <a:ext cx="1811337" cy="508000"/>
          </a:xfrm>
          <a:prstGeom prst="rect">
            <a:avLst/>
          </a:prstGeom>
          <a:noFill/>
          <a:ln w="9525">
            <a:noFill/>
          </a:ln>
        </p:spPr>
        <p:txBody>
          <a:bodyPr wrap="none" anchor="t">
            <a:spAutoFit/>
          </a:bodyPr>
          <a:p>
            <a:pPr eaLnBrk="0" hangingPunct="0">
              <a:lnSpc>
                <a:spcPct val="150000"/>
              </a:lnSpc>
            </a:pPr>
            <a:r>
              <a:rPr lang="zh-CN" altLang="en-US" b="1" dirty="0">
                <a:solidFill>
                  <a:srgbClr val="009ED6"/>
                </a:solidFill>
                <a:latin typeface="Calibri" panose="020F0502020204030204" pitchFamily="2" charset="0"/>
                <a:ea typeface="宋体" panose="02010600030101010101" pitchFamily="2" charset="-122"/>
              </a:rPr>
              <a:t>常见浏览器介绍</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14342" name="TextBox 5"/>
          <p:cNvSpPr txBox="1"/>
          <p:nvPr/>
        </p:nvSpPr>
        <p:spPr>
          <a:xfrm>
            <a:off x="611188" y="2362200"/>
            <a:ext cx="8064500" cy="923925"/>
          </a:xfrm>
          <a:prstGeom prst="rect">
            <a:avLst/>
          </a:prstGeom>
          <a:noFill/>
          <a:ln w="9525">
            <a:noFill/>
          </a:ln>
        </p:spPr>
        <p:txBody>
          <a:bodyPr anchor="t">
            <a:spAutoFit/>
          </a:bodyPr>
          <a:p>
            <a:pPr eaLnBrk="0" hangingPunct="0"/>
            <a:r>
              <a:rPr lang="zh-CN" altLang="en-US" dirty="0">
                <a:latin typeface="Calibri" panose="020F0502020204030204" pitchFamily="2" charset="0"/>
                <a:ea typeface="宋体" panose="02010600030101010101" pitchFamily="2" charset="-122"/>
              </a:rPr>
              <a:t>浏览器是网页运行的平台，常用的浏览器有</a:t>
            </a:r>
            <a:r>
              <a:rPr lang="en-US" altLang="x-none" dirty="0">
                <a:latin typeface="Calibri" panose="020F0502020204030204" pitchFamily="2" charset="0"/>
                <a:ea typeface="宋体" panose="02010600030101010101" pitchFamily="2" charset="-122"/>
              </a:rPr>
              <a:t>IE</a:t>
            </a:r>
            <a:r>
              <a:rPr lang="zh-CN" altLang="en-US" dirty="0">
                <a:latin typeface="Calibri" panose="020F0502020204030204" pitchFamily="2" charset="0"/>
                <a:ea typeface="宋体" panose="02010600030101010101" pitchFamily="2" charset="-122"/>
              </a:rPr>
              <a:t>、火狐（</a:t>
            </a:r>
            <a:r>
              <a:rPr lang="en-US" altLang="x-none" dirty="0">
                <a:latin typeface="Calibri" panose="020F0502020204030204" pitchFamily="2" charset="0"/>
                <a:ea typeface="宋体" panose="02010600030101010101" pitchFamily="2" charset="-122"/>
              </a:rPr>
              <a:t>Firefox</a:t>
            </a:r>
            <a:r>
              <a:rPr lang="zh-CN" altLang="en-US" dirty="0">
                <a:latin typeface="Calibri" panose="020F0502020204030204" pitchFamily="2" charset="0"/>
                <a:ea typeface="宋体" panose="02010600030101010101" pitchFamily="2" charset="-122"/>
              </a:rPr>
              <a:t>）、谷歌（</a:t>
            </a:r>
            <a:r>
              <a:rPr lang="en-US" altLang="x-none" dirty="0">
                <a:latin typeface="Calibri" panose="020F0502020204030204" pitchFamily="2" charset="0"/>
                <a:ea typeface="宋体" panose="02010600030101010101" pitchFamily="2" charset="-122"/>
              </a:rPr>
              <a:t>Chrome</a:t>
            </a:r>
            <a:r>
              <a:rPr lang="zh-CN" altLang="en-US" dirty="0">
                <a:latin typeface="Calibri" panose="020F0502020204030204" pitchFamily="2" charset="0"/>
                <a:ea typeface="宋体" panose="02010600030101010101" pitchFamily="2" charset="-122"/>
              </a:rPr>
              <a:t>）、</a:t>
            </a:r>
            <a:r>
              <a:rPr lang="en-US" altLang="x-none" dirty="0">
                <a:latin typeface="Calibri" panose="020F0502020204030204" pitchFamily="2" charset="0"/>
                <a:ea typeface="宋体" panose="02010600030101010101" pitchFamily="2" charset="-122"/>
              </a:rPr>
              <a:t>Safari</a:t>
            </a:r>
            <a:r>
              <a:rPr lang="zh-CN" altLang="en-US" dirty="0">
                <a:latin typeface="Calibri" panose="020F0502020204030204" pitchFamily="2" charset="0"/>
                <a:ea typeface="宋体" panose="02010600030101010101" pitchFamily="2" charset="-122"/>
              </a:rPr>
              <a:t>和</a:t>
            </a:r>
            <a:r>
              <a:rPr lang="en-US" altLang="x-none" dirty="0">
                <a:latin typeface="Calibri" panose="020F0502020204030204" pitchFamily="2" charset="0"/>
                <a:ea typeface="宋体" panose="02010600030101010101" pitchFamily="2" charset="-122"/>
              </a:rPr>
              <a:t>Opera</a:t>
            </a:r>
            <a:r>
              <a:rPr lang="zh-CN" altLang="en-US" dirty="0">
                <a:latin typeface="Calibri" panose="020F0502020204030204" pitchFamily="2" charset="0"/>
                <a:ea typeface="宋体" panose="02010600030101010101" pitchFamily="2" charset="-122"/>
              </a:rPr>
              <a:t>等。</a:t>
            </a:r>
            <a:endParaRPr lang="zh-CN" altLang="en-US" dirty="0">
              <a:latin typeface="Calibri" panose="020F0502020204030204" pitchFamily="2" charset="0"/>
              <a:ea typeface="宋体" panose="02010600030101010101" pitchFamily="2" charset="-122"/>
            </a:endParaRPr>
          </a:p>
          <a:p>
            <a:pPr eaLnBrk="0" hangingPunct="0"/>
            <a:endParaRPr lang="zh-CN" altLang="en-US" dirty="0">
              <a:latin typeface="Calibri" panose="020F0502020204030204" pitchFamily="2" charset="0"/>
              <a:ea typeface="宋体" panose="02010600030101010101" pitchFamily="2" charset="-122"/>
            </a:endParaRPr>
          </a:p>
        </p:txBody>
      </p:sp>
      <p:pic>
        <p:nvPicPr>
          <p:cNvPr id="14343" name="Picture 2" descr="browser"/>
          <p:cNvPicPr>
            <a:picLocks noChangeAspect="1"/>
          </p:cNvPicPr>
          <p:nvPr/>
        </p:nvPicPr>
        <p:blipFill>
          <a:blip r:embed="rId1"/>
          <a:stretch>
            <a:fillRect/>
          </a:stretch>
        </p:blipFill>
        <p:spPr>
          <a:xfrm>
            <a:off x="1908175" y="2997200"/>
            <a:ext cx="5122863" cy="331152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2289"/>
          <p:cNvSpPr/>
          <p:nvPr>
            <p:ph type="title"/>
          </p:nvPr>
        </p:nvSpPr>
        <p:spPr>
          <a:xfrm>
            <a:off x="466725" y="404813"/>
            <a:ext cx="8229600" cy="1143000"/>
          </a:xfrm>
          <a:noFill/>
          <a:ln>
            <a:noFill/>
          </a:ln>
        </p:spPr>
        <p:txBody>
          <a:bodyPr anchor="ctr"/>
          <a:p>
            <a:pPr algn="l"/>
            <a:r>
              <a:rPr lang="zh-CN" altLang="en-US" b="1" dirty="0">
                <a:solidFill>
                  <a:srgbClr val="3366FF"/>
                </a:solidFill>
              </a:rPr>
              <a:t>浏览器与服务器的那点事</a:t>
            </a:r>
            <a:endParaRPr lang="zh-CN" altLang="en-US" b="1" dirty="0">
              <a:solidFill>
                <a:srgbClr val="3366FF"/>
              </a:solidFill>
            </a:endParaRPr>
          </a:p>
        </p:txBody>
      </p:sp>
      <p:sp>
        <p:nvSpPr>
          <p:cNvPr id="16386" name="文本占位符 12290"/>
          <p:cNvSpPr/>
          <p:nvPr>
            <p:ph idx="1"/>
          </p:nvPr>
        </p:nvSpPr>
        <p:spPr>
          <a:noFill/>
          <a:ln>
            <a:noFill/>
          </a:ln>
        </p:spPr>
        <p:txBody>
          <a:bodyPr anchor="t"/>
          <a:p/>
        </p:txBody>
      </p:sp>
      <p:pic>
        <p:nvPicPr>
          <p:cNvPr id="16387" name="图片 12291" descr="服务器与浏览器之间的那点事"/>
          <p:cNvPicPr>
            <a:picLocks noChangeAspect="1"/>
          </p:cNvPicPr>
          <p:nvPr/>
        </p:nvPicPr>
        <p:blipFill>
          <a:blip r:embed="rId1"/>
          <a:stretch>
            <a:fillRect/>
          </a:stretch>
        </p:blipFill>
        <p:spPr>
          <a:xfrm>
            <a:off x="322263" y="1557338"/>
            <a:ext cx="8137525" cy="404177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日期占位符 1"/>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18434" name="页脚占位符 2"/>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18435" name="灯片编号占位符 3"/>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18436" name="标题 4"/>
          <p:cNvSpPr>
            <a:spLocks noGrp="1"/>
          </p:cNvSpPr>
          <p:nvPr>
            <p:ph type="title"/>
          </p:nvPr>
        </p:nvSpPr>
        <p:spPr>
          <a:xfrm>
            <a:off x="628650" y="581025"/>
            <a:ext cx="7886700" cy="963613"/>
          </a:xfrm>
          <a:prstGeom prst="rect">
            <a:avLst/>
          </a:prstGeom>
          <a:noFill/>
          <a:ln w="9525">
            <a:noFill/>
          </a:ln>
        </p:spPr>
        <p:txBody>
          <a:bodyPr anchor="b"/>
          <a:p>
            <a:pPr algn="l" eaLnBrk="1" hangingPunct="1"/>
            <a:r>
              <a:rPr lang="en-US" altLang="x-none" sz="4000" dirty="0">
                <a:solidFill>
                  <a:srgbClr val="00639A"/>
                </a:solidFill>
                <a:latin typeface="微软雅黑" panose="020B0503020204020204" pitchFamily="2" charset="-122"/>
                <a:ea typeface="微软雅黑" panose="020B0503020204020204" pitchFamily="2" charset="-122"/>
              </a:rPr>
              <a:t>Html </a:t>
            </a:r>
            <a:r>
              <a:rPr lang="zh-CN" altLang="en-US" sz="4000" dirty="0">
                <a:solidFill>
                  <a:srgbClr val="00639A"/>
                </a:solidFill>
                <a:latin typeface="微软雅黑" panose="020B0503020204020204" pitchFamily="2" charset="-122"/>
                <a:ea typeface="微软雅黑" panose="020B0503020204020204" pitchFamily="2" charset="-122"/>
              </a:rPr>
              <a:t>基础   介绍所学课程</a:t>
            </a:r>
            <a:r>
              <a:rPr lang="en-US" altLang="x-none" sz="4000" dirty="0">
                <a:solidFill>
                  <a:srgbClr val="00639A"/>
                </a:solidFill>
                <a:latin typeface="微软雅黑" panose="020B0503020204020204" pitchFamily="2" charset="-122"/>
                <a:ea typeface="微软雅黑" panose="020B0503020204020204" pitchFamily="2" charset="-122"/>
              </a:rPr>
              <a:t>(html)</a:t>
            </a:r>
            <a:endParaRPr lang="zh-CN" altLang="en-US" sz="4000" dirty="0">
              <a:solidFill>
                <a:srgbClr val="00639A"/>
              </a:solidFill>
              <a:latin typeface="微软雅黑" panose="020B0503020204020204" pitchFamily="2" charset="-122"/>
              <a:ea typeface="微软雅黑" panose="020B0503020204020204" pitchFamily="2" charset="-122"/>
            </a:endParaRPr>
          </a:p>
        </p:txBody>
      </p:sp>
      <p:sp>
        <p:nvSpPr>
          <p:cNvPr id="18437" name="TextBox 2"/>
          <p:cNvSpPr txBox="1"/>
          <p:nvPr/>
        </p:nvSpPr>
        <p:spPr>
          <a:xfrm>
            <a:off x="506413" y="1773238"/>
            <a:ext cx="7993062" cy="2246312"/>
          </a:xfrm>
          <a:prstGeom prst="rect">
            <a:avLst/>
          </a:prstGeom>
          <a:noFill/>
          <a:ln w="9525">
            <a:noFill/>
          </a:ln>
        </p:spPr>
        <p:txBody>
          <a:bodyPr anchor="t">
            <a:spAutoFit/>
          </a:bodyPr>
          <a:p>
            <a:pPr eaLnBrk="0" hangingPunct="0"/>
            <a:r>
              <a:rPr lang="zh-CN" altLang="en-US" sz="2800" dirty="0">
                <a:latin typeface="Calibri" panose="020F0502020204030204" pitchFamily="2" charset="0"/>
                <a:ea typeface="宋体" panose="02010600030101010101" pitchFamily="2" charset="-122"/>
              </a:rPr>
              <a:t>课程一：</a:t>
            </a:r>
            <a:r>
              <a:rPr lang="en-US" altLang="x-none" sz="2800" dirty="0">
                <a:latin typeface="Calibri" panose="020F0502020204030204" pitchFamily="2" charset="0"/>
                <a:ea typeface="宋体" panose="02010600030101010101" pitchFamily="2" charset="-122"/>
              </a:rPr>
              <a:t>html</a:t>
            </a:r>
            <a:r>
              <a:rPr lang="zh-CN" altLang="en-US" sz="2800" dirty="0">
                <a:latin typeface="Calibri" panose="020F0502020204030204" pitchFamily="2" charset="0"/>
                <a:ea typeface="宋体" panose="02010600030101010101" pitchFamily="2" charset="-122"/>
              </a:rPr>
              <a:t>语言</a:t>
            </a:r>
            <a:endParaRPr lang="en-US" altLang="x-none" sz="2800" dirty="0">
              <a:latin typeface="Calibri" panose="020F0502020204030204" pitchFamily="2" charset="0"/>
              <a:ea typeface="宋体" panose="02010600030101010101" pitchFamily="2" charset="-122"/>
            </a:endParaRPr>
          </a:p>
          <a:p>
            <a:pPr eaLnBrk="0" hangingPunct="0"/>
            <a:endParaRPr lang="en-US" altLang="x-none" sz="2800" dirty="0">
              <a:latin typeface="Calibri" panose="020F0502020204030204" pitchFamily="2" charset="0"/>
              <a:ea typeface="宋体" panose="02010600030101010101" pitchFamily="2" charset="-122"/>
            </a:endParaRPr>
          </a:p>
          <a:p>
            <a:pPr eaLnBrk="0" hangingPunct="0"/>
            <a:endParaRPr lang="en-US" altLang="x-none" sz="2800" dirty="0">
              <a:latin typeface="Calibri" panose="020F0502020204030204" pitchFamily="2" charset="0"/>
              <a:ea typeface="宋体" panose="02010600030101010101" pitchFamily="2" charset="-122"/>
            </a:endParaRPr>
          </a:p>
          <a:p>
            <a:pPr eaLnBrk="0" hangingPunct="0"/>
            <a:endParaRPr lang="en-US" altLang="x-none" sz="2800" dirty="0">
              <a:latin typeface="Calibri" panose="020F0502020204030204" pitchFamily="2" charset="0"/>
              <a:ea typeface="宋体" panose="02010600030101010101" pitchFamily="2" charset="-122"/>
            </a:endParaRPr>
          </a:p>
          <a:p>
            <a:pPr eaLnBrk="0" hangingPunct="0"/>
            <a:endParaRPr lang="en-US" altLang="x-none" sz="2800" dirty="0">
              <a:latin typeface="Calibri" panose="020F0502020204030204" pitchFamily="2" charset="0"/>
              <a:ea typeface="宋体" panose="02010600030101010101" pitchFamily="2" charset="-122"/>
            </a:endParaRPr>
          </a:p>
        </p:txBody>
      </p:sp>
      <p:pic>
        <p:nvPicPr>
          <p:cNvPr id="14343" name="Picture 6"/>
          <p:cNvPicPr>
            <a:picLocks noChangeAspect="1"/>
          </p:cNvPicPr>
          <p:nvPr/>
        </p:nvPicPr>
        <p:blipFill>
          <a:blip r:embed="rId1"/>
          <a:stretch>
            <a:fillRect/>
          </a:stretch>
        </p:blipFill>
        <p:spPr>
          <a:xfrm>
            <a:off x="5062538" y="2600325"/>
            <a:ext cx="3902075" cy="2552700"/>
          </a:xfrm>
          <a:prstGeom prst="rect">
            <a:avLst/>
          </a:prstGeom>
          <a:noFill/>
          <a:ln w="9525">
            <a:noFill/>
          </a:ln>
        </p:spPr>
      </p:pic>
      <p:pic>
        <p:nvPicPr>
          <p:cNvPr id="14344" name="Picture 7"/>
          <p:cNvPicPr>
            <a:picLocks noChangeAspect="1"/>
          </p:cNvPicPr>
          <p:nvPr/>
        </p:nvPicPr>
        <p:blipFill>
          <a:blip r:embed="rId2"/>
          <a:stretch>
            <a:fillRect/>
          </a:stretch>
        </p:blipFill>
        <p:spPr>
          <a:xfrm>
            <a:off x="369888" y="2351088"/>
            <a:ext cx="4103687" cy="2838450"/>
          </a:xfrm>
          <a:prstGeom prst="rect">
            <a:avLst/>
          </a:prstGeom>
          <a:noFill/>
          <a:ln w="9525">
            <a:noFill/>
          </a:ln>
        </p:spPr>
      </p:pic>
      <p:sp>
        <p:nvSpPr>
          <p:cNvPr id="14345" name="右箭头 4"/>
          <p:cNvSpPr/>
          <p:nvPr/>
        </p:nvSpPr>
        <p:spPr>
          <a:xfrm rot="10620804">
            <a:off x="4483100" y="3586163"/>
            <a:ext cx="571500" cy="341312"/>
          </a:xfrm>
          <a:prstGeom prst="rightArrow">
            <a:avLst>
              <a:gd name="adj1" fmla="val 50000"/>
              <a:gd name="adj2" fmla="val 49845"/>
            </a:avLst>
          </a:prstGeom>
          <a:solidFill>
            <a:schemeClr val="accent1"/>
          </a:solidFill>
          <a:ln w="25400" cap="flat" cmpd="sng">
            <a:solidFill>
              <a:srgbClr val="385D8A"/>
            </a:solidFill>
            <a:prstDash val="solid"/>
            <a:miter/>
            <a:headEnd type="none" w="med" len="med"/>
            <a:tailEnd type="none" w="med" len="med"/>
          </a:ln>
        </p:spPr>
        <p:txBody>
          <a:bodyPr anchor="ctr"/>
          <a:p>
            <a:pPr algn="ctr" eaLnBrk="0" hangingPunct="0"/>
            <a:endParaRPr lang="zh-CN" altLang="en-US" dirty="0">
              <a:solidFill>
                <a:srgbClr val="FFFFFF"/>
              </a:solidFill>
              <a:latin typeface="Calibri" panose="020F0502020204030204" pitchFamily="2" charset="0"/>
              <a:ea typeface="宋体" panose="02010600030101010101" pitchFamily="2" charset="-122"/>
            </a:endParaRPr>
          </a:p>
        </p:txBody>
      </p:sp>
      <p:sp>
        <p:nvSpPr>
          <p:cNvPr id="14346" name="TextBox 6"/>
          <p:cNvSpPr txBox="1"/>
          <p:nvPr/>
        </p:nvSpPr>
        <p:spPr>
          <a:xfrm>
            <a:off x="369888" y="5589588"/>
            <a:ext cx="8594725" cy="708025"/>
          </a:xfrm>
          <a:prstGeom prst="rect">
            <a:avLst/>
          </a:prstGeom>
          <a:noFill/>
          <a:ln w="9525">
            <a:noFill/>
          </a:ln>
        </p:spPr>
        <p:txBody>
          <a:bodyPr anchor="t">
            <a:spAutoFit/>
          </a:bodyPr>
          <a:p>
            <a:pPr eaLnBrk="0" hangingPunct="0"/>
            <a:r>
              <a:rPr lang="en-US" altLang="x-none" sz="4000" dirty="0">
                <a:solidFill>
                  <a:srgbClr val="FF0000"/>
                </a:solidFill>
                <a:latin typeface="Calibri" panose="020F0502020204030204" pitchFamily="2" charset="0"/>
                <a:ea typeface="宋体" panose="02010600030101010101" pitchFamily="2" charset="-122"/>
              </a:rPr>
              <a:t>Html</a:t>
            </a:r>
            <a:r>
              <a:rPr lang="zh-CN" altLang="en-US" sz="4000" dirty="0">
                <a:solidFill>
                  <a:srgbClr val="FF0000"/>
                </a:solidFill>
                <a:latin typeface="Calibri" panose="020F0502020204030204" pitchFamily="2" charset="0"/>
                <a:ea typeface="宋体" panose="02010600030101010101" pitchFamily="2" charset="-122"/>
              </a:rPr>
              <a:t>就是用来制作网页的。</a:t>
            </a:r>
            <a:endParaRPr lang="zh-CN" altLang="en-US" sz="4000" dirty="0">
              <a:solidFill>
                <a:srgbClr val="FF0000"/>
              </a:solidFill>
              <a:latin typeface="Calibri" panose="020F050202020403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1000"/>
                                        <p:tgtEl>
                                          <p:spTgt spid="14344"/>
                                        </p:tgtEl>
                                      </p:cBhvr>
                                    </p:animEffect>
                                    <p:anim calcmode="lin" valueType="num">
                                      <p:cBhvr>
                                        <p:cTn id="8" dur="1000" fill="hold"/>
                                        <p:tgtEl>
                                          <p:spTgt spid="14344"/>
                                        </p:tgtEl>
                                        <p:attrNameLst>
                                          <p:attrName>ppt_x</p:attrName>
                                        </p:attrNameLst>
                                      </p:cBhvr>
                                      <p:tavLst>
                                        <p:tav tm="0">
                                          <p:val>
                                            <p:strVal val="#ppt_x"/>
                                          </p:val>
                                        </p:tav>
                                        <p:tav tm="100000">
                                          <p:val>
                                            <p:strVal val="#ppt_x"/>
                                          </p:val>
                                        </p:tav>
                                      </p:tavLst>
                                    </p:anim>
                                    <p:anim calcmode="lin" valueType="num">
                                      <p:cBhvr>
                                        <p:cTn id="9" dur="1000" fill="hold"/>
                                        <p:tgtEl>
                                          <p:spTgt spid="143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345"/>
                                        </p:tgtEl>
                                        <p:attrNameLst>
                                          <p:attrName>style.visibility</p:attrName>
                                        </p:attrNameLst>
                                      </p:cBhvr>
                                      <p:to>
                                        <p:strVal val="visible"/>
                                      </p:to>
                                    </p:set>
                                    <p:anim calcmode="lin" valueType="num">
                                      <p:cBhvr additive="base">
                                        <p:cTn id="14" dur="500" fill="hold"/>
                                        <p:tgtEl>
                                          <p:spTgt spid="14345"/>
                                        </p:tgtEl>
                                        <p:attrNameLst>
                                          <p:attrName>ppt_x</p:attrName>
                                        </p:attrNameLst>
                                      </p:cBhvr>
                                      <p:tavLst>
                                        <p:tav tm="0">
                                          <p:val>
                                            <p:strVal val="#ppt_x"/>
                                          </p:val>
                                        </p:tav>
                                        <p:tav tm="100000">
                                          <p:val>
                                            <p:strVal val="#ppt_x"/>
                                          </p:val>
                                        </p:tav>
                                      </p:tavLst>
                                    </p:anim>
                                    <p:anim calcmode="lin" valueType="num">
                                      <p:cBhvr additive="base">
                                        <p:cTn id="15" dur="500" fill="hold"/>
                                        <p:tgtEl>
                                          <p:spTgt spid="1434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4343"/>
                                        </p:tgtEl>
                                        <p:attrNameLst>
                                          <p:attrName>style.visibility</p:attrName>
                                        </p:attrNameLst>
                                      </p:cBhvr>
                                      <p:to>
                                        <p:strVal val="visible"/>
                                      </p:to>
                                    </p:set>
                                    <p:anim calcmode="lin" valueType="num">
                                      <p:cBhvr additive="base">
                                        <p:cTn id="20" dur="500" fill="hold"/>
                                        <p:tgtEl>
                                          <p:spTgt spid="14343"/>
                                        </p:tgtEl>
                                        <p:attrNameLst>
                                          <p:attrName>ppt_x</p:attrName>
                                        </p:attrNameLst>
                                      </p:cBhvr>
                                      <p:tavLst>
                                        <p:tav tm="0">
                                          <p:val>
                                            <p:strVal val="#ppt_x"/>
                                          </p:val>
                                        </p:tav>
                                        <p:tav tm="100000">
                                          <p:val>
                                            <p:strVal val="#ppt_x"/>
                                          </p:val>
                                        </p:tav>
                                      </p:tavLst>
                                    </p:anim>
                                    <p:anim calcmode="lin" valueType="num">
                                      <p:cBhvr additive="base">
                                        <p:cTn id="21" dur="500" fill="hold"/>
                                        <p:tgtEl>
                                          <p:spTgt spid="1434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346">
                                            <p:txEl>
                                              <p:charRg st="0" end="15"/>
                                            </p:txEl>
                                          </p:spTgt>
                                        </p:tgtEl>
                                        <p:attrNameLst>
                                          <p:attrName>style.visibility</p:attrName>
                                        </p:attrNameLst>
                                      </p:cBhvr>
                                      <p:to>
                                        <p:strVal val="visible"/>
                                      </p:to>
                                    </p:set>
                                    <p:animEffect transition="in" filter="fade">
                                      <p:cBhvr>
                                        <p:cTn id="26" dur="1000"/>
                                        <p:tgtEl>
                                          <p:spTgt spid="14346">
                                            <p:txEl>
                                              <p:charRg st="0" end="15"/>
                                            </p:txEl>
                                          </p:spTgt>
                                        </p:tgtEl>
                                      </p:cBhvr>
                                    </p:animEffect>
                                    <p:anim calcmode="lin" valueType="num">
                                      <p:cBhvr>
                                        <p:cTn id="27" dur="1000" fill="hold"/>
                                        <p:tgtEl>
                                          <p:spTgt spid="14346">
                                            <p:txEl>
                                              <p:charRg st="0" end="15"/>
                                            </p:txEl>
                                          </p:spTgt>
                                        </p:tgtEl>
                                        <p:attrNameLst>
                                          <p:attrName>ppt_x</p:attrName>
                                        </p:attrNameLst>
                                      </p:cBhvr>
                                      <p:tavLst>
                                        <p:tav tm="0">
                                          <p:val>
                                            <p:strVal val="#ppt_x"/>
                                          </p:val>
                                        </p:tav>
                                        <p:tav tm="100000">
                                          <p:val>
                                            <p:strVal val="#ppt_x"/>
                                          </p:val>
                                        </p:tav>
                                      </p:tavLst>
                                    </p:anim>
                                    <p:anim calcmode="lin" valueType="num">
                                      <p:cBhvr>
                                        <p:cTn id="28" dur="1000" fill="hold"/>
                                        <p:tgtEl>
                                          <p:spTgt spid="14346">
                                            <p:txEl>
                                              <p:charRg st="0"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日期占位符 1"/>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19458" name="页脚占位符 2"/>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19459" name="灯片编号占位符 3"/>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19460" name="标题 4"/>
          <p:cNvSpPr>
            <a:spLocks noGrp="1"/>
          </p:cNvSpPr>
          <p:nvPr>
            <p:ph type="title"/>
          </p:nvPr>
        </p:nvSpPr>
        <p:spPr>
          <a:xfrm>
            <a:off x="628650" y="581025"/>
            <a:ext cx="7886700" cy="963613"/>
          </a:xfrm>
          <a:prstGeom prst="rect">
            <a:avLst/>
          </a:prstGeom>
          <a:noFill/>
          <a:ln w="9525">
            <a:noFill/>
          </a:ln>
        </p:spPr>
        <p:txBody>
          <a:bodyPr anchor="b"/>
          <a:p>
            <a:pPr algn="l" eaLnBrk="1" hangingPunct="1"/>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介绍所学课程（</a:t>
            </a:r>
            <a:r>
              <a:rPr lang="en-US" altLang="x-none" dirty="0">
                <a:solidFill>
                  <a:srgbClr val="00639A"/>
                </a:solidFill>
                <a:latin typeface="微软雅黑" panose="020B0503020204020204" pitchFamily="2" charset="-122"/>
                <a:ea typeface="微软雅黑" panose="020B0503020204020204" pitchFamily="2" charset="-122"/>
              </a:rPr>
              <a:t>css</a:t>
            </a:r>
            <a:r>
              <a:rPr lang="zh-CN" altLang="en-US" dirty="0">
                <a:solidFill>
                  <a:srgbClr val="00639A"/>
                </a:solidFill>
                <a:latin typeface="微软雅黑" panose="020B0503020204020204" pitchFamily="2" charset="-122"/>
                <a:ea typeface="微软雅黑" panose="020B0503020204020204" pitchFamily="2" charset="-122"/>
              </a:rPr>
              <a:t>）</a:t>
            </a:r>
            <a:endParaRPr lang="zh-CN" altLang="en-US" dirty="0">
              <a:solidFill>
                <a:srgbClr val="00639A"/>
              </a:solidFill>
              <a:latin typeface="微软雅黑" panose="020B0503020204020204" pitchFamily="2" charset="-122"/>
              <a:ea typeface="微软雅黑" panose="020B0503020204020204" pitchFamily="2" charset="-122"/>
            </a:endParaRPr>
          </a:p>
        </p:txBody>
      </p:sp>
      <p:pic>
        <p:nvPicPr>
          <p:cNvPr id="15366" name="Picture 6"/>
          <p:cNvPicPr>
            <a:picLocks noChangeAspect="1"/>
          </p:cNvPicPr>
          <p:nvPr/>
        </p:nvPicPr>
        <p:blipFill>
          <a:blip r:embed="rId1"/>
          <a:stretch>
            <a:fillRect/>
          </a:stretch>
        </p:blipFill>
        <p:spPr>
          <a:xfrm>
            <a:off x="206375" y="2667000"/>
            <a:ext cx="4797425" cy="1524000"/>
          </a:xfrm>
          <a:prstGeom prst="rect">
            <a:avLst/>
          </a:prstGeom>
          <a:noFill/>
          <a:ln w="9525">
            <a:noFill/>
          </a:ln>
        </p:spPr>
      </p:pic>
      <p:sp>
        <p:nvSpPr>
          <p:cNvPr id="19462" name="TextBox 2"/>
          <p:cNvSpPr txBox="1"/>
          <p:nvPr/>
        </p:nvSpPr>
        <p:spPr>
          <a:xfrm>
            <a:off x="519113" y="1663700"/>
            <a:ext cx="7993062" cy="522288"/>
          </a:xfrm>
          <a:prstGeom prst="rect">
            <a:avLst/>
          </a:prstGeom>
          <a:noFill/>
          <a:ln w="9525">
            <a:noFill/>
          </a:ln>
        </p:spPr>
        <p:txBody>
          <a:bodyPr anchor="t">
            <a:spAutoFit/>
          </a:bodyPr>
          <a:p>
            <a:pPr eaLnBrk="0" hangingPunct="0"/>
            <a:r>
              <a:rPr lang="en-US" altLang="x-none" sz="2800" dirty="0">
                <a:latin typeface="Calibri" panose="020F0502020204030204" pitchFamily="2" charset="0"/>
                <a:ea typeface="宋体" panose="02010600030101010101" pitchFamily="2" charset="-122"/>
              </a:rPr>
              <a:t>1</a:t>
            </a:r>
            <a:r>
              <a:rPr lang="zh-CN" altLang="en-US" sz="2800" dirty="0">
                <a:latin typeface="Calibri" panose="020F0502020204030204" pitchFamily="2" charset="0"/>
                <a:ea typeface="宋体" panose="02010600030101010101" pitchFamily="2" charset="-122"/>
              </a:rPr>
              <a:t>：</a:t>
            </a:r>
            <a:r>
              <a:rPr lang="en-US" altLang="x-none" sz="2800" dirty="0">
                <a:latin typeface="Calibri" panose="020F0502020204030204" pitchFamily="2" charset="0"/>
                <a:ea typeface="宋体" panose="02010600030101010101" pitchFamily="2" charset="-122"/>
              </a:rPr>
              <a:t>css</a:t>
            </a:r>
            <a:r>
              <a:rPr lang="zh-CN" altLang="en-US" sz="2800" dirty="0">
                <a:latin typeface="Calibri" panose="020F0502020204030204" pitchFamily="2" charset="0"/>
                <a:ea typeface="宋体" panose="02010600030101010101" pitchFamily="2" charset="-122"/>
              </a:rPr>
              <a:t>语言</a:t>
            </a:r>
            <a:endParaRPr lang="zh-CN" altLang="en-US" sz="2800" dirty="0">
              <a:latin typeface="Calibri" panose="020F0502020204030204" pitchFamily="2" charset="0"/>
              <a:ea typeface="宋体" panose="02010600030101010101" pitchFamily="2" charset="-122"/>
            </a:endParaRPr>
          </a:p>
        </p:txBody>
      </p:sp>
      <p:sp>
        <p:nvSpPr>
          <p:cNvPr id="15368" name="TextBox 6"/>
          <p:cNvSpPr txBox="1"/>
          <p:nvPr/>
        </p:nvSpPr>
        <p:spPr>
          <a:xfrm>
            <a:off x="5795963" y="2951163"/>
            <a:ext cx="3163887" cy="955675"/>
          </a:xfrm>
          <a:prstGeom prst="rect">
            <a:avLst/>
          </a:prstGeom>
          <a:noFill/>
          <a:ln w="31750" cap="flat" cmpd="sng">
            <a:solidFill>
              <a:srgbClr val="00ACE6"/>
            </a:solidFill>
            <a:prstDash val="dash"/>
            <a:miter/>
            <a:headEnd type="none" w="med" len="med"/>
            <a:tailEnd type="none" w="med" len="med"/>
          </a:ln>
          <a:effectLst>
            <a:outerShdw sy="23000" kx="1031184" algn="br" rotWithShape="0">
              <a:srgbClr val="000000">
                <a:alpha val="6000"/>
              </a:srgbClr>
            </a:outerShdw>
          </a:effectLst>
        </p:spPr>
        <p:txBody>
          <a:bodyPr anchor="ctr">
            <a:spAutoFit/>
          </a:bodyPr>
          <a:p>
            <a:pPr eaLnBrk="0" hangingPunct="0">
              <a:lnSpc>
                <a:spcPct val="150000"/>
              </a:lnSpc>
            </a:pPr>
            <a:r>
              <a:rPr lang="zh-CN" altLang="en-US" sz="2000" dirty="0">
                <a:latin typeface="Arial" panose="020B0604020202020204" pitchFamily="34" charset="0"/>
                <a:ea typeface="宋体" panose="02010600030101010101" pitchFamily="2" charset="-122"/>
              </a:rPr>
              <a:t>使用</a:t>
            </a:r>
            <a:r>
              <a:rPr lang="en-US" altLang="x-none" sz="2000" dirty="0">
                <a:solidFill>
                  <a:srgbClr val="00B0F0"/>
                </a:solidFill>
                <a:latin typeface="Arial" panose="020B0604020202020204" pitchFamily="34" charset="0"/>
                <a:ea typeface="宋体" panose="02010600030101010101" pitchFamily="2" charset="-122"/>
              </a:rPr>
              <a:t>CSS</a:t>
            </a:r>
            <a:r>
              <a:rPr lang="zh-CN" altLang="en-US" sz="2000" dirty="0">
                <a:latin typeface="Arial" panose="020B0604020202020204" pitchFamily="34" charset="0"/>
                <a:ea typeface="宋体" panose="02010600030101010101" pitchFamily="2" charset="-122"/>
              </a:rPr>
              <a:t>对文字和输入框都做了相应的设置。</a:t>
            </a:r>
            <a:endParaRPr lang="zh-CN" altLang="en-US" sz="2000" dirty="0">
              <a:solidFill>
                <a:srgbClr val="00B0F0"/>
              </a:solidFill>
              <a:latin typeface="Arial" panose="020B0604020202020204" pitchFamily="34" charset="0"/>
              <a:ea typeface="宋体" panose="02010600030101010101" pitchFamily="2" charset="-122"/>
            </a:endParaRPr>
          </a:p>
        </p:txBody>
      </p:sp>
      <p:sp>
        <p:nvSpPr>
          <p:cNvPr id="15369" name="左箭头 4"/>
          <p:cNvSpPr/>
          <p:nvPr/>
        </p:nvSpPr>
        <p:spPr>
          <a:xfrm>
            <a:off x="5005388" y="3273425"/>
            <a:ext cx="649287" cy="311150"/>
          </a:xfrm>
          <a:prstGeom prst="leftArrow">
            <a:avLst>
              <a:gd name="adj1" fmla="val 50000"/>
              <a:gd name="adj2" fmla="val 49811"/>
            </a:avLst>
          </a:prstGeom>
          <a:solidFill>
            <a:schemeClr val="accent1"/>
          </a:solidFill>
          <a:ln w="25400" cap="flat" cmpd="sng">
            <a:solidFill>
              <a:srgbClr val="385D8A"/>
            </a:solidFill>
            <a:prstDash val="solid"/>
            <a:miter/>
            <a:headEnd type="none" w="med" len="med"/>
            <a:tailEnd type="none" w="med" len="med"/>
          </a:ln>
        </p:spPr>
        <p:txBody>
          <a:bodyPr anchor="ctr"/>
          <a:p>
            <a:pPr algn="ctr" eaLnBrk="0" hangingPunct="0"/>
            <a:endParaRPr lang="zh-CN" altLang="en-US" dirty="0">
              <a:solidFill>
                <a:srgbClr val="FFFFFF"/>
              </a:solidFill>
              <a:latin typeface="Calibri" panose="020F0502020204030204" pitchFamily="2" charset="0"/>
              <a:ea typeface="宋体" panose="02010600030101010101" pitchFamily="2" charset="-122"/>
            </a:endParaRPr>
          </a:p>
        </p:txBody>
      </p:sp>
      <p:sp>
        <p:nvSpPr>
          <p:cNvPr id="15370" name="TextBox 5"/>
          <p:cNvSpPr txBox="1"/>
          <p:nvPr/>
        </p:nvSpPr>
        <p:spPr>
          <a:xfrm>
            <a:off x="395288" y="4581525"/>
            <a:ext cx="8424862" cy="1193800"/>
          </a:xfrm>
          <a:prstGeom prst="rect">
            <a:avLst/>
          </a:prstGeom>
          <a:noFill/>
          <a:ln w="9525">
            <a:noFill/>
          </a:ln>
        </p:spPr>
        <p:txBody>
          <a:bodyPr anchor="t">
            <a:spAutoFit/>
          </a:bodyPr>
          <a:p>
            <a:pPr eaLnBrk="0" hangingPunct="0"/>
            <a:r>
              <a:rPr lang="en-US" altLang="x-none" sz="3600" dirty="0">
                <a:solidFill>
                  <a:srgbClr val="FF0000"/>
                </a:solidFill>
                <a:latin typeface="Calibri" panose="020F0502020204030204" pitchFamily="2" charset="0"/>
                <a:ea typeface="宋体" panose="02010600030101010101" pitchFamily="2" charset="-122"/>
              </a:rPr>
              <a:t>Css</a:t>
            </a:r>
            <a:r>
              <a:rPr lang="zh-CN" altLang="en-US" sz="3600" dirty="0">
                <a:solidFill>
                  <a:srgbClr val="FF0000"/>
                </a:solidFill>
                <a:latin typeface="Calibri" panose="020F0502020204030204" pitchFamily="2" charset="0"/>
                <a:ea typeface="宋体" panose="02010600030101010101" pitchFamily="2" charset="-122"/>
              </a:rPr>
              <a:t>就是对网页进行美化的（网页的美化师）</a:t>
            </a:r>
            <a:endParaRPr lang="en-US" altLang="zh-CN" sz="3600" dirty="0">
              <a:solidFill>
                <a:srgbClr val="FF0000"/>
              </a:solidFill>
              <a:latin typeface="Calibri" panose="020F050202020403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69"/>
                                        </p:tgtEl>
                                        <p:attrNameLst>
                                          <p:attrName>style.visibility</p:attrName>
                                        </p:attrNameLst>
                                      </p:cBhvr>
                                      <p:to>
                                        <p:strVal val="visible"/>
                                      </p:to>
                                    </p:set>
                                    <p:anim calcmode="lin" valueType="num">
                                      <p:cBhvr additive="base">
                                        <p:cTn id="13" dur="500" fill="hold"/>
                                        <p:tgtEl>
                                          <p:spTgt spid="15369"/>
                                        </p:tgtEl>
                                        <p:attrNameLst>
                                          <p:attrName>ppt_x</p:attrName>
                                        </p:attrNameLst>
                                      </p:cBhvr>
                                      <p:tavLst>
                                        <p:tav tm="0">
                                          <p:val>
                                            <p:strVal val="#ppt_x"/>
                                          </p:val>
                                        </p:tav>
                                        <p:tav tm="100000">
                                          <p:val>
                                            <p:strVal val="#ppt_x"/>
                                          </p:val>
                                        </p:tav>
                                      </p:tavLst>
                                    </p:anim>
                                    <p:anim calcmode="lin" valueType="num">
                                      <p:cBhvr additive="base">
                                        <p:cTn id="14" dur="500" fill="hold"/>
                                        <p:tgtEl>
                                          <p:spTgt spid="153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368"/>
                                        </p:tgtEl>
                                        <p:attrNameLst>
                                          <p:attrName>style.visibility</p:attrName>
                                        </p:attrNameLst>
                                      </p:cBhvr>
                                      <p:to>
                                        <p:strVal val="visible"/>
                                      </p:to>
                                    </p:set>
                                    <p:anim calcmode="lin" valueType="num">
                                      <p:cBhvr additive="base">
                                        <p:cTn id="19" dur="500" fill="hold"/>
                                        <p:tgtEl>
                                          <p:spTgt spid="15368"/>
                                        </p:tgtEl>
                                        <p:attrNameLst>
                                          <p:attrName>ppt_x</p:attrName>
                                        </p:attrNameLst>
                                      </p:cBhvr>
                                      <p:tavLst>
                                        <p:tav tm="0">
                                          <p:val>
                                            <p:strVal val="#ppt_x"/>
                                          </p:val>
                                        </p:tav>
                                        <p:tav tm="100000">
                                          <p:val>
                                            <p:strVal val="#ppt_x"/>
                                          </p:val>
                                        </p:tav>
                                      </p:tavLst>
                                    </p:anim>
                                    <p:anim calcmode="lin" valueType="num">
                                      <p:cBhvr additive="base">
                                        <p:cTn id="20" dur="500" fill="hold"/>
                                        <p:tgtEl>
                                          <p:spTgt spid="153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370"/>
                                        </p:tgtEl>
                                        <p:attrNameLst>
                                          <p:attrName>style.visibility</p:attrName>
                                        </p:attrNameLst>
                                      </p:cBhvr>
                                      <p:to>
                                        <p:strVal val="visible"/>
                                      </p:to>
                                    </p:set>
                                    <p:anim calcmode="lin" valueType="num">
                                      <p:cBhvr additive="base">
                                        <p:cTn id="25" dur="500" fill="hold"/>
                                        <p:tgtEl>
                                          <p:spTgt spid="15370"/>
                                        </p:tgtEl>
                                        <p:attrNameLst>
                                          <p:attrName>ppt_x</p:attrName>
                                        </p:attrNameLst>
                                      </p:cBhvr>
                                      <p:tavLst>
                                        <p:tav tm="0">
                                          <p:val>
                                            <p:strVal val="#ppt_x"/>
                                          </p:val>
                                        </p:tav>
                                        <p:tav tm="100000">
                                          <p:val>
                                            <p:strVal val="#ppt_x"/>
                                          </p:val>
                                        </p:tav>
                                      </p:tavLst>
                                    </p:anim>
                                    <p:anim calcmode="lin" valueType="num">
                                      <p:cBhvr additive="base">
                                        <p:cTn id="26" dur="500" fill="hold"/>
                                        <p:tgtEl>
                                          <p:spTgt spid="153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nimBg="1"/>
      <p:bldP spid="15369" grpId="0" animBg="1"/>
      <p:bldP spid="1537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日期占位符 1"/>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0482" name="页脚占位符 2"/>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20483" name="灯片编号占位符 3"/>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0484" name="标题 4"/>
          <p:cNvSpPr>
            <a:spLocks noGrp="1"/>
          </p:cNvSpPr>
          <p:nvPr>
            <p:ph type="title"/>
          </p:nvPr>
        </p:nvSpPr>
        <p:spPr>
          <a:xfrm>
            <a:off x="628650" y="581025"/>
            <a:ext cx="7886700" cy="963613"/>
          </a:xfrm>
          <a:prstGeom prst="rect">
            <a:avLst/>
          </a:prstGeom>
          <a:noFill/>
          <a:ln w="9525">
            <a:noFill/>
          </a:ln>
        </p:spPr>
        <p:txBody>
          <a:bodyPr anchor="b"/>
          <a:p>
            <a:pPr algn="l" eaLnBrk="1" hangingPunct="1"/>
            <a:r>
              <a:rPr lang="en-US" altLang="x-none" sz="3600" dirty="0">
                <a:solidFill>
                  <a:srgbClr val="00639A"/>
                </a:solidFill>
                <a:latin typeface="微软雅黑" panose="020B0503020204020204" pitchFamily="2" charset="-122"/>
                <a:ea typeface="微软雅黑" panose="020B0503020204020204" pitchFamily="2" charset="-122"/>
              </a:rPr>
              <a:t>Html</a:t>
            </a:r>
            <a:r>
              <a:rPr lang="zh-CN" altLang="en-US" sz="3600" dirty="0">
                <a:solidFill>
                  <a:srgbClr val="00639A"/>
                </a:solidFill>
                <a:latin typeface="微软雅黑" panose="020B0503020204020204" pitchFamily="2" charset="-122"/>
                <a:ea typeface="微软雅黑" panose="020B0503020204020204" pitchFamily="2" charset="-122"/>
              </a:rPr>
              <a:t>基础  介绍所学课程</a:t>
            </a:r>
            <a:r>
              <a:rPr lang="en-US" altLang="x-none" sz="3600" dirty="0">
                <a:solidFill>
                  <a:srgbClr val="00639A"/>
                </a:solidFill>
                <a:latin typeface="微软雅黑" panose="020B0503020204020204" pitchFamily="2" charset="-122"/>
                <a:ea typeface="微软雅黑" panose="020B0503020204020204" pitchFamily="2" charset="-122"/>
              </a:rPr>
              <a:t>(js)</a:t>
            </a:r>
            <a:endParaRPr lang="zh-CN" altLang="en-US" sz="3600" dirty="0">
              <a:solidFill>
                <a:srgbClr val="00639A"/>
              </a:solidFill>
              <a:latin typeface="微软雅黑" panose="020B0503020204020204" pitchFamily="2" charset="-122"/>
              <a:ea typeface="微软雅黑" panose="020B0503020204020204" pitchFamily="2" charset="-122"/>
            </a:endParaRPr>
          </a:p>
        </p:txBody>
      </p:sp>
      <p:sp>
        <p:nvSpPr>
          <p:cNvPr id="20485" name="TextBox 2"/>
          <p:cNvSpPr txBox="1"/>
          <p:nvPr/>
        </p:nvSpPr>
        <p:spPr>
          <a:xfrm>
            <a:off x="539750" y="1773238"/>
            <a:ext cx="8135938" cy="646112"/>
          </a:xfrm>
          <a:prstGeom prst="rect">
            <a:avLst/>
          </a:prstGeom>
          <a:noFill/>
          <a:ln w="9525">
            <a:noFill/>
          </a:ln>
        </p:spPr>
        <p:txBody>
          <a:bodyPr anchor="t">
            <a:spAutoFit/>
          </a:bodyPr>
          <a:p>
            <a:pPr eaLnBrk="0" hangingPunct="0"/>
            <a:r>
              <a:rPr lang="en-US" altLang="x-none" sz="3600" dirty="0">
                <a:latin typeface="Calibri" panose="020F0502020204030204" pitchFamily="2" charset="0"/>
                <a:ea typeface="宋体" panose="02010600030101010101" pitchFamily="2" charset="-122"/>
              </a:rPr>
              <a:t>1:js</a:t>
            </a:r>
            <a:r>
              <a:rPr lang="zh-CN" altLang="en-US" sz="3600" dirty="0">
                <a:latin typeface="Calibri" panose="020F0502020204030204" pitchFamily="2" charset="0"/>
                <a:ea typeface="宋体" panose="02010600030101010101" pitchFamily="2" charset="-122"/>
              </a:rPr>
              <a:t>语言</a:t>
            </a:r>
            <a:endParaRPr lang="zh-CN" altLang="en-US" sz="3600" dirty="0">
              <a:latin typeface="Calibri" panose="020F0502020204030204" pitchFamily="2" charset="0"/>
              <a:ea typeface="宋体" panose="02010600030101010101" pitchFamily="2" charset="-122"/>
            </a:endParaRPr>
          </a:p>
        </p:txBody>
      </p:sp>
      <p:pic>
        <p:nvPicPr>
          <p:cNvPr id="16391" name="Picture 6"/>
          <p:cNvPicPr>
            <a:picLocks noChangeAspect="1"/>
          </p:cNvPicPr>
          <p:nvPr/>
        </p:nvPicPr>
        <p:blipFill>
          <a:blip r:embed="rId1"/>
          <a:stretch>
            <a:fillRect/>
          </a:stretch>
        </p:blipFill>
        <p:spPr>
          <a:xfrm>
            <a:off x="250825" y="2419350"/>
            <a:ext cx="4608513" cy="2724150"/>
          </a:xfrm>
          <a:prstGeom prst="rect">
            <a:avLst/>
          </a:prstGeom>
          <a:noFill/>
          <a:ln w="9525">
            <a:noFill/>
          </a:ln>
        </p:spPr>
      </p:pic>
      <p:sp>
        <p:nvSpPr>
          <p:cNvPr id="16392" name="TextBox 6"/>
          <p:cNvSpPr txBox="1"/>
          <p:nvPr/>
        </p:nvSpPr>
        <p:spPr>
          <a:xfrm>
            <a:off x="5675313" y="3006725"/>
            <a:ext cx="3598862" cy="1200150"/>
          </a:xfrm>
          <a:prstGeom prst="rect">
            <a:avLst/>
          </a:prstGeom>
          <a:noFill/>
          <a:ln w="31750" cap="flat" cmpd="sng">
            <a:solidFill>
              <a:srgbClr val="00ACE6"/>
            </a:solidFill>
            <a:prstDash val="dash"/>
            <a:miter/>
            <a:headEnd type="none" w="med" len="med"/>
            <a:tailEnd type="none" w="med" len="med"/>
          </a:ln>
          <a:effectLst>
            <a:outerShdw sy="23000" kx="1031184" algn="br" rotWithShape="0">
              <a:srgbClr val="000000">
                <a:alpha val="6000"/>
              </a:srgbClr>
            </a:outerShdw>
          </a:effectLst>
        </p:spPr>
        <p:txBody>
          <a:bodyPr anchor="ctr">
            <a:spAutoFit/>
          </a:bodyPr>
          <a:p>
            <a:pPr eaLnBrk="0" hangingPunct="0">
              <a:lnSpc>
                <a:spcPct val="150000"/>
              </a:lnSpc>
            </a:pPr>
            <a:r>
              <a:rPr lang="zh-CN" altLang="en-US" sz="1600" dirty="0">
                <a:latin typeface="Arial" panose="020B0604020202020204" pitchFamily="34" charset="0"/>
                <a:ea typeface="宋体" panose="02010600030101010101" pitchFamily="2" charset="-122"/>
              </a:rPr>
              <a:t>左边的图会</a:t>
            </a:r>
            <a:r>
              <a:rPr lang="zh-CN" altLang="en-US" sz="1600" dirty="0">
                <a:solidFill>
                  <a:srgbClr val="00B0F0"/>
                </a:solidFill>
                <a:latin typeface="Arial" panose="020B0604020202020204" pitchFamily="34" charset="0"/>
                <a:ea typeface="宋体" panose="02010600030101010101" pitchFamily="2" charset="-122"/>
              </a:rPr>
              <a:t>自动切换</a:t>
            </a:r>
            <a:r>
              <a:rPr lang="zh-CN" altLang="en-US" sz="1600" dirty="0">
                <a:latin typeface="Arial" panose="020B0604020202020204" pitchFamily="34" charset="0"/>
                <a:ea typeface="宋体" panose="02010600030101010101" pitchFamily="2" charset="-122"/>
              </a:rPr>
              <a:t>，当鼠标</a:t>
            </a:r>
            <a:r>
              <a:rPr lang="zh-CN" altLang="en-US" sz="1600" dirty="0">
                <a:solidFill>
                  <a:srgbClr val="00B0F0"/>
                </a:solidFill>
                <a:latin typeface="Arial" panose="020B0604020202020204" pitchFamily="34" charset="0"/>
                <a:ea typeface="宋体" panose="02010600030101010101" pitchFamily="2" charset="-122"/>
              </a:rPr>
              <a:t>移上</a:t>
            </a:r>
            <a:r>
              <a:rPr lang="zh-CN" altLang="en-US" sz="1600" dirty="0">
                <a:latin typeface="Arial" panose="020B0604020202020204" pitchFamily="34" charset="0"/>
                <a:ea typeface="宋体" panose="02010600030101010101" pitchFamily="2" charset="-122"/>
              </a:rPr>
              <a:t>右边的箭头时，图片会切换。当鼠标离开箭头，图片会自动切换</a:t>
            </a:r>
            <a:endParaRPr lang="zh-CN" altLang="en-US" sz="1600" dirty="0">
              <a:solidFill>
                <a:srgbClr val="00B0F0"/>
              </a:solidFill>
              <a:latin typeface="Arial" panose="020B0604020202020204" pitchFamily="34" charset="0"/>
              <a:ea typeface="宋体" panose="02010600030101010101" pitchFamily="2" charset="-122"/>
            </a:endParaRPr>
          </a:p>
        </p:txBody>
      </p:sp>
      <p:sp>
        <p:nvSpPr>
          <p:cNvPr id="16393" name="左箭头 4"/>
          <p:cNvSpPr/>
          <p:nvPr/>
        </p:nvSpPr>
        <p:spPr>
          <a:xfrm>
            <a:off x="4884738" y="3606800"/>
            <a:ext cx="719137" cy="320675"/>
          </a:xfrm>
          <a:prstGeom prst="leftArrow">
            <a:avLst>
              <a:gd name="adj1" fmla="val 50000"/>
              <a:gd name="adj2" fmla="val 49793"/>
            </a:avLst>
          </a:prstGeom>
          <a:solidFill>
            <a:schemeClr val="accent1"/>
          </a:solidFill>
          <a:ln w="25400" cap="flat" cmpd="sng">
            <a:solidFill>
              <a:srgbClr val="385D8A"/>
            </a:solidFill>
            <a:prstDash val="solid"/>
            <a:miter/>
            <a:headEnd type="none" w="med" len="med"/>
            <a:tailEnd type="none" w="med" len="med"/>
          </a:ln>
        </p:spPr>
        <p:txBody>
          <a:bodyPr anchor="ctr"/>
          <a:p>
            <a:pPr algn="ctr" eaLnBrk="0" hangingPunct="0"/>
            <a:endParaRPr lang="zh-CN" altLang="en-US" dirty="0">
              <a:solidFill>
                <a:srgbClr val="FFFFFF"/>
              </a:solidFill>
              <a:latin typeface="Calibri" panose="020F0502020204030204" pitchFamily="2" charset="0"/>
              <a:ea typeface="宋体" panose="02010600030101010101" pitchFamily="2" charset="-122"/>
            </a:endParaRPr>
          </a:p>
        </p:txBody>
      </p:sp>
      <p:sp>
        <p:nvSpPr>
          <p:cNvPr id="16394" name="TextBox 5"/>
          <p:cNvSpPr txBox="1"/>
          <p:nvPr/>
        </p:nvSpPr>
        <p:spPr>
          <a:xfrm>
            <a:off x="250825" y="5373688"/>
            <a:ext cx="8424863" cy="646112"/>
          </a:xfrm>
          <a:prstGeom prst="rect">
            <a:avLst/>
          </a:prstGeom>
          <a:noFill/>
          <a:ln w="9525">
            <a:noFill/>
          </a:ln>
        </p:spPr>
        <p:txBody>
          <a:bodyPr anchor="t">
            <a:spAutoFit/>
          </a:bodyPr>
          <a:p>
            <a:pPr eaLnBrk="0" hangingPunct="0"/>
            <a:r>
              <a:rPr lang="en-US" altLang="x-none" sz="3600" dirty="0">
                <a:solidFill>
                  <a:srgbClr val="FF0000"/>
                </a:solidFill>
                <a:latin typeface="Calibri" panose="020F0502020204030204" pitchFamily="2" charset="0"/>
                <a:ea typeface="宋体" panose="02010600030101010101" pitchFamily="2" charset="-122"/>
              </a:rPr>
              <a:t>Js </a:t>
            </a:r>
            <a:r>
              <a:rPr lang="zh-CN" altLang="en-US" sz="3600" dirty="0">
                <a:solidFill>
                  <a:srgbClr val="FF0000"/>
                </a:solidFill>
                <a:latin typeface="Calibri" panose="020F0502020204030204" pitchFamily="2" charset="0"/>
                <a:ea typeface="宋体" panose="02010600030101010101" pitchFamily="2" charset="-122"/>
              </a:rPr>
              <a:t>就是让网页动起来，具有生命力的。</a:t>
            </a:r>
            <a:endParaRPr lang="zh-CN" altLang="en-US" sz="3600" dirty="0">
              <a:solidFill>
                <a:srgbClr val="FF0000"/>
              </a:solidFill>
              <a:latin typeface="Calibri" panose="020F050202020403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91"/>
                                        </p:tgtEl>
                                        <p:attrNameLst>
                                          <p:attrName>style.visibility</p:attrName>
                                        </p:attrNameLst>
                                      </p:cBhvr>
                                      <p:to>
                                        <p:strVal val="visible"/>
                                      </p:to>
                                    </p:set>
                                    <p:anim calcmode="lin" valueType="num">
                                      <p:cBhvr additive="base">
                                        <p:cTn id="7" dur="500" fill="hold"/>
                                        <p:tgtEl>
                                          <p:spTgt spid="16391"/>
                                        </p:tgtEl>
                                        <p:attrNameLst>
                                          <p:attrName>ppt_x</p:attrName>
                                        </p:attrNameLst>
                                      </p:cBhvr>
                                      <p:tavLst>
                                        <p:tav tm="0">
                                          <p:val>
                                            <p:strVal val="#ppt_x"/>
                                          </p:val>
                                        </p:tav>
                                        <p:tav tm="100000">
                                          <p:val>
                                            <p:strVal val="#ppt_x"/>
                                          </p:val>
                                        </p:tav>
                                      </p:tavLst>
                                    </p:anim>
                                    <p:anim calcmode="lin" valueType="num">
                                      <p:cBhvr additive="base">
                                        <p:cTn id="8" dur="500" fill="hold"/>
                                        <p:tgtEl>
                                          <p:spTgt spid="163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93"/>
                                        </p:tgtEl>
                                        <p:attrNameLst>
                                          <p:attrName>style.visibility</p:attrName>
                                        </p:attrNameLst>
                                      </p:cBhvr>
                                      <p:to>
                                        <p:strVal val="visible"/>
                                      </p:to>
                                    </p:set>
                                    <p:anim calcmode="lin" valueType="num">
                                      <p:cBhvr additive="base">
                                        <p:cTn id="13" dur="500" fill="hold"/>
                                        <p:tgtEl>
                                          <p:spTgt spid="16393"/>
                                        </p:tgtEl>
                                        <p:attrNameLst>
                                          <p:attrName>ppt_x</p:attrName>
                                        </p:attrNameLst>
                                      </p:cBhvr>
                                      <p:tavLst>
                                        <p:tav tm="0">
                                          <p:val>
                                            <p:strVal val="#ppt_x"/>
                                          </p:val>
                                        </p:tav>
                                        <p:tav tm="100000">
                                          <p:val>
                                            <p:strVal val="#ppt_x"/>
                                          </p:val>
                                        </p:tav>
                                      </p:tavLst>
                                    </p:anim>
                                    <p:anim calcmode="lin" valueType="num">
                                      <p:cBhvr additive="base">
                                        <p:cTn id="14"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92"/>
                                        </p:tgtEl>
                                        <p:attrNameLst>
                                          <p:attrName>style.visibility</p:attrName>
                                        </p:attrNameLst>
                                      </p:cBhvr>
                                      <p:to>
                                        <p:strVal val="visible"/>
                                      </p:to>
                                    </p:set>
                                    <p:anim calcmode="lin" valueType="num">
                                      <p:cBhvr additive="base">
                                        <p:cTn id="19" dur="500" fill="hold"/>
                                        <p:tgtEl>
                                          <p:spTgt spid="16392"/>
                                        </p:tgtEl>
                                        <p:attrNameLst>
                                          <p:attrName>ppt_x</p:attrName>
                                        </p:attrNameLst>
                                      </p:cBhvr>
                                      <p:tavLst>
                                        <p:tav tm="0">
                                          <p:val>
                                            <p:strVal val="#ppt_x"/>
                                          </p:val>
                                        </p:tav>
                                        <p:tav tm="100000">
                                          <p:val>
                                            <p:strVal val="#ppt_x"/>
                                          </p:val>
                                        </p:tav>
                                      </p:tavLst>
                                    </p:anim>
                                    <p:anim calcmode="lin" valueType="num">
                                      <p:cBhvr additive="base">
                                        <p:cTn id="20" dur="500" fill="hold"/>
                                        <p:tgtEl>
                                          <p:spTgt spid="1639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394">
                                            <p:txEl>
                                              <p:charRg st="0" end="20"/>
                                            </p:txEl>
                                          </p:spTgt>
                                        </p:tgtEl>
                                        <p:attrNameLst>
                                          <p:attrName>style.visibility</p:attrName>
                                        </p:attrNameLst>
                                      </p:cBhvr>
                                      <p:to>
                                        <p:strVal val="visible"/>
                                      </p:to>
                                    </p:set>
                                    <p:animEffect transition="in" filter="fade">
                                      <p:cBhvr>
                                        <p:cTn id="25" dur="1000"/>
                                        <p:tgtEl>
                                          <p:spTgt spid="16394">
                                            <p:txEl>
                                              <p:charRg st="0" end="20"/>
                                            </p:txEl>
                                          </p:spTgt>
                                        </p:tgtEl>
                                      </p:cBhvr>
                                    </p:animEffect>
                                    <p:anim calcmode="lin" valueType="num">
                                      <p:cBhvr>
                                        <p:cTn id="26" dur="1000" fill="hold"/>
                                        <p:tgtEl>
                                          <p:spTgt spid="16394">
                                            <p:txEl>
                                              <p:charRg st="0" end="20"/>
                                            </p:txEl>
                                          </p:spTgt>
                                        </p:tgtEl>
                                        <p:attrNameLst>
                                          <p:attrName>ppt_x</p:attrName>
                                        </p:attrNameLst>
                                      </p:cBhvr>
                                      <p:tavLst>
                                        <p:tav tm="0">
                                          <p:val>
                                            <p:strVal val="#ppt_x"/>
                                          </p:val>
                                        </p:tav>
                                        <p:tav tm="100000">
                                          <p:val>
                                            <p:strVal val="#ppt_x"/>
                                          </p:val>
                                        </p:tav>
                                      </p:tavLst>
                                    </p:anim>
                                    <p:anim calcmode="lin" valueType="num">
                                      <p:cBhvr>
                                        <p:cTn id="27" dur="1000" fill="hold"/>
                                        <p:tgtEl>
                                          <p:spTgt spid="16394">
                                            <p:txEl>
                                              <p:charRg st="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2" grpId="0" animBg="1"/>
      <p:bldP spid="1639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
          <p:cNvSpPr>
            <a:spLocks noGrp="1"/>
          </p:cNvSpPr>
          <p:nvPr>
            <p:ph type="title"/>
          </p:nvPr>
        </p:nvSpPr>
        <p:spPr>
          <a:xfrm>
            <a:off x="628650" y="581025"/>
            <a:ext cx="7886700" cy="963613"/>
          </a:xfrm>
          <a:prstGeom prst="rect">
            <a:avLst/>
          </a:prstGeom>
          <a:noFill/>
          <a:ln w="9525">
            <a:noFill/>
          </a:ln>
        </p:spPr>
        <p:txBody>
          <a:bodyPr anchor="b"/>
          <a:p>
            <a:pPr algn="l" eaLnBrk="1" hangingPunct="1"/>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a:t>
            </a:r>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简介</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21506"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1507"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21508"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1509" name="TextBox 3"/>
          <p:cNvSpPr txBox="1"/>
          <p:nvPr/>
        </p:nvSpPr>
        <p:spPr>
          <a:xfrm>
            <a:off x="611188" y="1773238"/>
            <a:ext cx="7993062" cy="2862262"/>
          </a:xfrm>
          <a:prstGeom prst="rect">
            <a:avLst/>
          </a:prstGeom>
          <a:noFill/>
          <a:ln w="9525">
            <a:noFill/>
          </a:ln>
        </p:spPr>
        <p:txBody>
          <a:bodyPr anchor="t">
            <a:spAutoFit/>
          </a:bodyPr>
          <a:p>
            <a:pPr eaLnBrk="0" hangingPunct="0"/>
            <a:r>
              <a:rPr lang="en-US" altLang="x-none" sz="2400" dirty="0">
                <a:latin typeface="Calibri" panose="020F0502020204030204" pitchFamily="2" charset="0"/>
                <a:ea typeface="宋体" panose="02010600030101010101" pitchFamily="2" charset="-122"/>
              </a:rPr>
              <a:t>1</a:t>
            </a:r>
            <a:r>
              <a:rPr lang="zh-CN" altLang="en-US" sz="2400" dirty="0">
                <a:latin typeface="Calibri" panose="020F0502020204030204" pitchFamily="2" charset="0"/>
                <a:ea typeface="宋体" panose="02010600030101010101" pitchFamily="2" charset="-122"/>
              </a:rPr>
              <a:t>：</a:t>
            </a:r>
            <a:r>
              <a:rPr lang="en-US" altLang="x-none" sz="2400" dirty="0">
                <a:latin typeface="Calibri" panose="020F0502020204030204" pitchFamily="2" charset="0"/>
                <a:ea typeface="宋体" panose="02010600030101010101" pitchFamily="2" charset="-122"/>
              </a:rPr>
              <a:t>html (Hyper   Text    Markup   Language )   </a:t>
            </a:r>
            <a:r>
              <a:rPr lang="zh-CN" altLang="en-US" sz="2400" dirty="0">
                <a:latin typeface="Calibri" panose="020F0502020204030204" pitchFamily="2" charset="0"/>
                <a:ea typeface="宋体" panose="02010600030101010101" pitchFamily="2" charset="-122"/>
              </a:rPr>
              <a:t>中文译为“超文本标记语言”，主要是通过</a:t>
            </a:r>
            <a:r>
              <a:rPr lang="en-US" altLang="x-none" sz="2400" dirty="0">
                <a:latin typeface="Calibri" panose="020F0502020204030204" pitchFamily="2" charset="0"/>
                <a:ea typeface="宋体" panose="02010600030101010101" pitchFamily="2" charset="-122"/>
              </a:rPr>
              <a:t>html</a:t>
            </a:r>
            <a:r>
              <a:rPr lang="zh-CN" altLang="en-US" sz="2400" dirty="0">
                <a:latin typeface="Calibri" panose="020F0502020204030204" pitchFamily="2" charset="0"/>
                <a:ea typeface="宋体" panose="02010600030101010101" pitchFamily="2" charset="-122"/>
              </a:rPr>
              <a:t>标记对网页中的文本，图片，声音等内容进行描述</a:t>
            </a:r>
            <a:endParaRPr lang="en-US" altLang="x-none" sz="2400" dirty="0">
              <a:latin typeface="Calibri" panose="020F0502020204030204" pitchFamily="2" charset="0"/>
              <a:ea typeface="宋体" panose="02010600030101010101" pitchFamily="2" charset="-122"/>
            </a:endParaRPr>
          </a:p>
          <a:p>
            <a:pPr eaLnBrk="0" hangingPunct="0"/>
            <a:endParaRPr lang="en-US" altLang="x-none" sz="2400" dirty="0">
              <a:latin typeface="Calibri" panose="020F0502020204030204" pitchFamily="2" charset="0"/>
              <a:ea typeface="宋体" panose="02010600030101010101" pitchFamily="2" charset="-122"/>
            </a:endParaRPr>
          </a:p>
          <a:p>
            <a:pPr marL="0" lvl="1" indent="457200" algn="l" eaLnBrk="1" fontAlgn="base" latinLnBrk="0" hangingPunct="1">
              <a:spcBef>
                <a:spcPct val="0"/>
              </a:spcBef>
              <a:spcAft>
                <a:spcPct val="0"/>
              </a:spcAft>
              <a:buFont typeface="Arial" panose="020B0604020202020204" pitchFamily="34" charset="0"/>
              <a:buNone/>
            </a:pPr>
            <a:r>
              <a:rPr lang="en-US" altLang="x-none" sz="2400" u="none" baseline="0" dirty="0">
                <a:solidFill>
                  <a:schemeClr val="tx1"/>
                </a:solidFill>
                <a:latin typeface="Calibri" panose="020F0502020204030204" pitchFamily="2" charset="0"/>
                <a:ea typeface="宋体" panose="02010600030101010101" pitchFamily="2" charset="-122"/>
              </a:rPr>
              <a:t>2</a:t>
            </a:r>
            <a:r>
              <a:rPr lang="zh-CN" altLang="en-US" sz="2400" u="none" baseline="0" dirty="0">
                <a:solidFill>
                  <a:schemeClr val="tx1"/>
                </a:solidFill>
                <a:latin typeface="Calibri" panose="020F0502020204030204" pitchFamily="2" charset="0"/>
                <a:ea typeface="宋体" panose="02010600030101010101" pitchFamily="2" charset="-122"/>
              </a:rPr>
              <a:t>：</a:t>
            </a:r>
            <a:r>
              <a:rPr lang="en-US" altLang="x-none" sz="1800" u="none" baseline="0" dirty="0">
                <a:solidFill>
                  <a:schemeClr val="tx1"/>
                </a:solidFill>
                <a:latin typeface="Calibri" panose="020F0502020204030204" pitchFamily="2" charset="0"/>
                <a:ea typeface="宋体" panose="02010600030101010101" pitchFamily="2" charset="-122"/>
              </a:rPr>
              <a:t>HTML</a:t>
            </a:r>
            <a:r>
              <a:rPr lang="zh-CN" altLang="en-US" sz="1800" u="none" baseline="0" dirty="0">
                <a:solidFill>
                  <a:schemeClr val="tx1"/>
                </a:solidFill>
                <a:latin typeface="Calibri" panose="020F0502020204030204" pitchFamily="2" charset="0"/>
                <a:ea typeface="宋体" panose="02010600030101010101" pitchFamily="2" charset="-122"/>
              </a:rPr>
              <a:t>之所以称为超文本标记语言，不仅是因为他通过标记描述网页内容，同时也由于文本中包含了所谓的“超级链接”，通过超链接可以实现网页的跳转。从而构成了丰富多彩的</a:t>
            </a:r>
            <a:r>
              <a:rPr lang="en-US" altLang="x-none" sz="1800" u="none" baseline="0" dirty="0">
                <a:solidFill>
                  <a:schemeClr val="tx1"/>
                </a:solidFill>
                <a:latin typeface="Calibri" panose="020F0502020204030204" pitchFamily="2" charset="0"/>
                <a:ea typeface="宋体" panose="02010600030101010101" pitchFamily="2" charset="-122"/>
              </a:rPr>
              <a:t>Web</a:t>
            </a:r>
            <a:r>
              <a:rPr lang="zh-CN" altLang="en-US" sz="1800" u="none" baseline="0" dirty="0">
                <a:solidFill>
                  <a:schemeClr val="tx1"/>
                </a:solidFill>
                <a:latin typeface="Calibri" panose="020F0502020204030204" pitchFamily="2" charset="0"/>
                <a:ea typeface="宋体" panose="02010600030101010101" pitchFamily="2" charset="-122"/>
              </a:rPr>
              <a:t>页面。</a:t>
            </a:r>
            <a:endParaRPr lang="zh-CN" altLang="en-US" sz="1800" u="none" baseline="0" dirty="0">
              <a:solidFill>
                <a:schemeClr val="tx1"/>
              </a:solidFill>
              <a:latin typeface="Calibri" panose="020F0502020204030204" pitchFamily="2" charset="0"/>
              <a:ea typeface="宋体" panose="02010600030101010101" pitchFamily="2" charset="-122"/>
            </a:endParaRPr>
          </a:p>
          <a:p>
            <a:pPr eaLnBrk="0" hangingPunct="0"/>
            <a:endParaRPr lang="zh-CN" altLang="en-US" sz="2400" dirty="0">
              <a:latin typeface="Calibri" panose="020F0502020204030204" pitchFamily="2"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a:xfrm>
            <a:off x="628650" y="581025"/>
            <a:ext cx="7886700" cy="963613"/>
          </a:xfrm>
          <a:prstGeom prst="rect">
            <a:avLst/>
          </a:prstGeom>
          <a:noFill/>
          <a:ln w="9525">
            <a:noFill/>
          </a:ln>
        </p:spPr>
        <p:txBody>
          <a:bodyPr anchor="b"/>
          <a:p>
            <a:pPr algn="l" eaLnBrk="1" hangingPunct="1"/>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a:t>
            </a:r>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结构</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22530"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2531"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22532"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pic>
        <p:nvPicPr>
          <p:cNvPr id="22533" name="Picture 3"/>
          <p:cNvPicPr>
            <a:picLocks noChangeAspect="1"/>
          </p:cNvPicPr>
          <p:nvPr/>
        </p:nvPicPr>
        <p:blipFill>
          <a:blip r:embed="rId1"/>
          <a:stretch>
            <a:fillRect/>
          </a:stretch>
        </p:blipFill>
        <p:spPr>
          <a:xfrm>
            <a:off x="179388" y="1557338"/>
            <a:ext cx="3594100" cy="4573587"/>
          </a:xfrm>
          <a:prstGeom prst="rect">
            <a:avLst/>
          </a:prstGeom>
          <a:noFill/>
          <a:ln w="9525">
            <a:noFill/>
          </a:ln>
        </p:spPr>
      </p:pic>
      <p:pic>
        <p:nvPicPr>
          <p:cNvPr id="22534" name="Picture 4"/>
          <p:cNvPicPr>
            <a:picLocks noChangeAspect="1"/>
          </p:cNvPicPr>
          <p:nvPr/>
        </p:nvPicPr>
        <p:blipFill>
          <a:blip r:embed="rId2"/>
          <a:stretch>
            <a:fillRect/>
          </a:stretch>
        </p:blipFill>
        <p:spPr>
          <a:xfrm>
            <a:off x="3878263" y="2133600"/>
            <a:ext cx="5235575" cy="385127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a:xfrm>
            <a:off x="628650" y="581025"/>
            <a:ext cx="7886700" cy="963613"/>
          </a:xfrm>
          <a:prstGeom prst="rect">
            <a:avLst/>
          </a:prstGeom>
          <a:noFill/>
          <a:ln w="9525">
            <a:noFill/>
          </a:ln>
        </p:spPr>
        <p:txBody>
          <a:bodyPr anchor="b"/>
          <a:p>
            <a:pPr algn="l" eaLnBrk="1" hangingPunct="1"/>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a:t>
            </a:r>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结构</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23554"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3555"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23556"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3557" name="矩形 1"/>
          <p:cNvSpPr/>
          <p:nvPr/>
        </p:nvSpPr>
        <p:spPr>
          <a:xfrm>
            <a:off x="684213" y="1773238"/>
            <a:ext cx="2138362" cy="368300"/>
          </a:xfrm>
          <a:prstGeom prst="rect">
            <a:avLst/>
          </a:prstGeom>
          <a:noFill/>
          <a:ln w="9525">
            <a:noFill/>
          </a:ln>
        </p:spPr>
        <p:txBody>
          <a:bodyPr wrap="none" anchor="t">
            <a:spAutoFit/>
          </a:bodyPr>
          <a:p>
            <a:pPr eaLnBrk="0" hangingPunct="0"/>
            <a:r>
              <a:rPr lang="en-US" altLang="x-none" b="1" dirty="0">
                <a:solidFill>
                  <a:srgbClr val="009ED6"/>
                </a:solidFill>
                <a:latin typeface="Calibri" panose="020F0502020204030204" pitchFamily="2" charset="0"/>
                <a:ea typeface="宋体" panose="02010600030101010101" pitchFamily="2" charset="-122"/>
              </a:rPr>
              <a:t>HTML</a:t>
            </a:r>
            <a:r>
              <a:rPr lang="zh-CN" altLang="en-US" b="1" dirty="0">
                <a:solidFill>
                  <a:srgbClr val="009ED6"/>
                </a:solidFill>
                <a:latin typeface="Calibri" panose="020F0502020204030204" pitchFamily="2" charset="0"/>
                <a:ea typeface="宋体" panose="02010600030101010101" pitchFamily="2" charset="-122"/>
              </a:rPr>
              <a:t>基本文档格式</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23558" name="TextBox 5"/>
          <p:cNvSpPr txBox="1"/>
          <p:nvPr/>
        </p:nvSpPr>
        <p:spPr>
          <a:xfrm>
            <a:off x="684213" y="2276475"/>
            <a:ext cx="7848600" cy="1293813"/>
          </a:xfrm>
          <a:prstGeom prst="rect">
            <a:avLst/>
          </a:prstGeom>
          <a:noFill/>
          <a:ln w="9525">
            <a:noFill/>
          </a:ln>
        </p:spPr>
        <p:txBody>
          <a:bodyPr anchor="t">
            <a:spAutoFit/>
          </a:bodyPr>
          <a:p>
            <a:pPr marL="0" lvl="1" indent="457200" algn="l" eaLnBrk="1" fontAlgn="base" latinLnBrk="0" hangingPunct="1">
              <a:spcBef>
                <a:spcPct val="0"/>
              </a:spcBef>
              <a:spcAft>
                <a:spcPct val="0"/>
              </a:spcAft>
              <a:buFont typeface="Arial" panose="020B0604020202020204" pitchFamily="34" charset="0"/>
              <a:buNone/>
            </a:pPr>
            <a:r>
              <a:rPr lang="zh-CN" altLang="en-US" sz="2000" u="none" baseline="0" dirty="0">
                <a:solidFill>
                  <a:schemeClr val="tx1"/>
                </a:solidFill>
                <a:latin typeface="Calibri" panose="020F0502020204030204" pitchFamily="2" charset="0"/>
                <a:ea typeface="宋体" panose="02010600030101010101" pitchFamily="2" charset="-122"/>
              </a:rPr>
              <a:t>学习任何一门语言，都要首先掌握它的基本格式，就像写信需要符合书信的格式要求一样。</a:t>
            </a:r>
            <a:r>
              <a:rPr lang="en-US" altLang="x-none" sz="2000" u="none" baseline="0" dirty="0">
                <a:solidFill>
                  <a:schemeClr val="tx1"/>
                </a:solidFill>
                <a:latin typeface="Calibri" panose="020F0502020204030204" pitchFamily="2" charset="0"/>
                <a:ea typeface="宋体" panose="02010600030101010101" pitchFamily="2" charset="-122"/>
              </a:rPr>
              <a:t>HTML</a:t>
            </a:r>
            <a:r>
              <a:rPr lang="zh-CN" altLang="en-US" sz="2000" u="none" baseline="0" dirty="0">
                <a:solidFill>
                  <a:schemeClr val="tx1"/>
                </a:solidFill>
                <a:latin typeface="Calibri" panose="020F0502020204030204" pitchFamily="2" charset="0"/>
                <a:ea typeface="宋体" panose="02010600030101010101" pitchFamily="2" charset="-122"/>
              </a:rPr>
              <a:t>标记语言也不例外，同样需要遵从一定的规范。</a:t>
            </a:r>
            <a:endParaRPr lang="en-US" altLang="x-none" sz="2000" u="none" baseline="0" dirty="0">
              <a:solidFill>
                <a:schemeClr val="tx1"/>
              </a:solidFill>
              <a:latin typeface="Calibri" panose="020F0502020204030204" pitchFamily="2" charset="0"/>
              <a:ea typeface="宋体" panose="02010600030101010101" pitchFamily="2" charset="-122"/>
            </a:endParaRPr>
          </a:p>
          <a:p>
            <a:pPr eaLnBrk="0" hangingPunct="0"/>
            <a:endParaRPr lang="zh-CN" altLang="en-US" dirty="0">
              <a:latin typeface="Calibri" panose="020F0502020204030204" pitchFamily="2" charset="0"/>
              <a:ea typeface="宋体" panose="02010600030101010101" pitchFamily="2" charset="-122"/>
            </a:endParaRPr>
          </a:p>
        </p:txBody>
      </p:sp>
      <p:pic>
        <p:nvPicPr>
          <p:cNvPr id="23559" name="图片 19463"/>
          <p:cNvPicPr>
            <a:picLocks noChangeAspect="1"/>
          </p:cNvPicPr>
          <p:nvPr/>
        </p:nvPicPr>
        <p:blipFill>
          <a:blip r:embed="rId1"/>
          <a:stretch>
            <a:fillRect/>
          </a:stretch>
        </p:blipFill>
        <p:spPr>
          <a:xfrm>
            <a:off x="2339975" y="3213100"/>
            <a:ext cx="5476875" cy="294322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a:spLocks noGrp="1"/>
          </p:cNvSpPr>
          <p:nvPr>
            <p:ph type="title"/>
          </p:nvPr>
        </p:nvSpPr>
        <p:spPr>
          <a:xfrm>
            <a:off x="628650" y="581025"/>
            <a:ext cx="7886700" cy="963613"/>
          </a:xfrm>
          <a:prstGeom prst="rect">
            <a:avLst/>
          </a:prstGeom>
          <a:noFill/>
          <a:ln w="9525">
            <a:noFill/>
          </a:ln>
        </p:spPr>
        <p:txBody>
          <a:bodyPr anchor="b"/>
          <a:p>
            <a:pPr algn="l" eaLnBrk="1" hangingPunct="1"/>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结构详解（</a:t>
            </a:r>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25602"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5603"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25604"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5605" name="矩形 3"/>
          <p:cNvSpPr/>
          <p:nvPr/>
        </p:nvSpPr>
        <p:spPr>
          <a:xfrm>
            <a:off x="611188" y="1844675"/>
            <a:ext cx="3656012" cy="369888"/>
          </a:xfrm>
          <a:prstGeom prst="rect">
            <a:avLst/>
          </a:prstGeom>
          <a:noFill/>
          <a:ln w="9525">
            <a:noFill/>
          </a:ln>
        </p:spPr>
        <p:txBody>
          <a:bodyPr wrap="none" anchor="t">
            <a:spAutoFit/>
          </a:bodyPr>
          <a:p>
            <a:pPr eaLnBrk="0" hangingPunct="0"/>
            <a:r>
              <a:rPr lang="en-US" altLang="x-none" b="1" dirty="0">
                <a:solidFill>
                  <a:srgbClr val="009ED6"/>
                </a:solidFill>
                <a:latin typeface="Calibri" panose="020F0502020204030204" pitchFamily="2" charset="0"/>
                <a:ea typeface="宋体" panose="02010600030101010101" pitchFamily="2" charset="-122"/>
              </a:rPr>
              <a:t>HTML</a:t>
            </a:r>
            <a:r>
              <a:rPr lang="zh-CN" altLang="en-US" b="1" dirty="0">
                <a:solidFill>
                  <a:srgbClr val="009ED6"/>
                </a:solidFill>
                <a:latin typeface="Calibri" panose="020F0502020204030204" pitchFamily="2" charset="0"/>
                <a:ea typeface="宋体" panose="02010600030101010101" pitchFamily="2" charset="-122"/>
              </a:rPr>
              <a:t>基本文档格式</a:t>
            </a:r>
            <a:r>
              <a:rPr lang="en-US" altLang="x-none" b="1" dirty="0">
                <a:solidFill>
                  <a:srgbClr val="009ED6"/>
                </a:solidFill>
                <a:latin typeface="宋体" panose="02010600030101010101" pitchFamily="2" charset="-122"/>
                <a:ea typeface="宋体" panose="02010600030101010101" pitchFamily="2" charset="-122"/>
              </a:rPr>
              <a:t>—&lt;html&gt; </a:t>
            </a:r>
            <a:r>
              <a:rPr lang="zh-CN" altLang="en-US" b="1" dirty="0">
                <a:solidFill>
                  <a:srgbClr val="009ED6"/>
                </a:solidFill>
                <a:latin typeface="宋体" panose="02010600030101010101" pitchFamily="2" charset="-122"/>
                <a:ea typeface="宋体" panose="02010600030101010101" pitchFamily="2" charset="-122"/>
              </a:rPr>
              <a:t>标记</a:t>
            </a:r>
            <a:endParaRPr lang="en-US" altLang="x-none" b="1" dirty="0">
              <a:solidFill>
                <a:srgbClr val="009ED6"/>
              </a:solidFill>
              <a:latin typeface="宋体" panose="02010600030101010101" pitchFamily="2" charset="-122"/>
              <a:ea typeface="宋体" panose="02010600030101010101" pitchFamily="2" charset="-122"/>
            </a:endParaRPr>
          </a:p>
        </p:txBody>
      </p:sp>
      <p:sp>
        <p:nvSpPr>
          <p:cNvPr id="25606" name="TextBox 5"/>
          <p:cNvSpPr txBox="1"/>
          <p:nvPr/>
        </p:nvSpPr>
        <p:spPr>
          <a:xfrm>
            <a:off x="611188" y="2349500"/>
            <a:ext cx="7921625" cy="3657600"/>
          </a:xfrm>
          <a:prstGeom prst="rect">
            <a:avLst/>
          </a:prstGeom>
          <a:noFill/>
          <a:ln w="9525">
            <a:noFill/>
          </a:ln>
        </p:spPr>
        <p:txBody>
          <a:bodyPr anchor="t">
            <a:spAutoFit/>
          </a:bodyPr>
          <a:p>
            <a:pPr eaLnBrk="0" hangingPunct="0">
              <a:lnSpc>
                <a:spcPct val="150000"/>
              </a:lnSpc>
              <a:buChar char="−"/>
            </a:pPr>
            <a:r>
              <a:rPr lang="en-US" altLang="x-none" dirty="0">
                <a:latin typeface="Calibri" panose="020F0502020204030204" pitchFamily="2" charset="0"/>
                <a:ea typeface="宋体" panose="02010600030101010101" pitchFamily="2" charset="-122"/>
              </a:rPr>
              <a:t>&lt;html&gt;</a:t>
            </a:r>
            <a:r>
              <a:rPr lang="zh-CN" altLang="en-US" dirty="0">
                <a:latin typeface="Calibri" panose="020F0502020204030204" pitchFamily="2" charset="0"/>
                <a:ea typeface="宋体" panose="02010600030101010101" pitchFamily="2" charset="-122"/>
              </a:rPr>
              <a:t>称为根标记，用于告知浏览器其自身是一个</a:t>
            </a:r>
            <a:r>
              <a:rPr lang="en-US" altLang="x-none" dirty="0">
                <a:latin typeface="Calibri" panose="020F0502020204030204" pitchFamily="2" charset="0"/>
                <a:ea typeface="宋体" panose="02010600030101010101" pitchFamily="2" charset="-122"/>
              </a:rPr>
              <a:t> HTML </a:t>
            </a:r>
            <a:r>
              <a:rPr lang="zh-CN" altLang="en-US" dirty="0">
                <a:latin typeface="Calibri" panose="020F0502020204030204" pitchFamily="2" charset="0"/>
                <a:ea typeface="宋体" panose="02010600030101010101" pitchFamily="2" charset="-122"/>
              </a:rPr>
              <a:t>文档， </a:t>
            </a:r>
            <a:r>
              <a:rPr lang="en-US" altLang="x-none" dirty="0">
                <a:latin typeface="Calibri" panose="020F0502020204030204" pitchFamily="2" charset="0"/>
                <a:ea typeface="宋体" panose="02010600030101010101" pitchFamily="2" charset="-122"/>
              </a:rPr>
              <a:t>&lt;html&gt;</a:t>
            </a:r>
            <a:r>
              <a:rPr lang="zh-CN" altLang="en-US" dirty="0">
                <a:latin typeface="Calibri" panose="020F0502020204030204" pitchFamily="2" charset="0"/>
                <a:ea typeface="宋体" panose="02010600030101010101" pitchFamily="2" charset="-122"/>
              </a:rPr>
              <a:t>标记标志着</a:t>
            </a:r>
            <a:r>
              <a:rPr lang="en-US" altLang="x-none" dirty="0">
                <a:latin typeface="Calibri" panose="020F0502020204030204" pitchFamily="2" charset="0"/>
                <a:ea typeface="宋体" panose="02010600030101010101" pitchFamily="2" charset="-122"/>
              </a:rPr>
              <a:t>HTML</a:t>
            </a:r>
            <a:r>
              <a:rPr lang="zh-CN" altLang="en-US" dirty="0">
                <a:latin typeface="Calibri" panose="020F0502020204030204" pitchFamily="2" charset="0"/>
                <a:ea typeface="宋体" panose="02010600030101010101" pitchFamily="2" charset="-122"/>
              </a:rPr>
              <a:t>文档的开始，</a:t>
            </a:r>
            <a:r>
              <a:rPr lang="en-US" altLang="x-none" dirty="0">
                <a:latin typeface="Calibri" panose="020F0502020204030204" pitchFamily="2" charset="0"/>
                <a:ea typeface="宋体" panose="02010600030101010101" pitchFamily="2" charset="-122"/>
              </a:rPr>
              <a:t>&lt;/html&gt;</a:t>
            </a:r>
            <a:r>
              <a:rPr lang="zh-CN" altLang="en-US" dirty="0">
                <a:latin typeface="Calibri" panose="020F0502020204030204" pitchFamily="2" charset="0"/>
                <a:ea typeface="宋体" panose="02010600030101010101" pitchFamily="2" charset="-122"/>
              </a:rPr>
              <a:t>标记标志着</a:t>
            </a:r>
            <a:r>
              <a:rPr lang="en-US" altLang="x-none" dirty="0">
                <a:latin typeface="Calibri" panose="020F0502020204030204" pitchFamily="2" charset="0"/>
                <a:ea typeface="宋体" panose="02010600030101010101" pitchFamily="2" charset="-122"/>
              </a:rPr>
              <a:t>HTML</a:t>
            </a:r>
            <a:r>
              <a:rPr lang="zh-CN" altLang="en-US" dirty="0">
                <a:latin typeface="Calibri" panose="020F0502020204030204" pitchFamily="2" charset="0"/>
                <a:ea typeface="宋体" panose="02010600030101010101" pitchFamily="2" charset="-122"/>
              </a:rPr>
              <a:t>文档的结束，在他们之间的是文档的头部和主体内容。</a:t>
            </a:r>
            <a:endParaRPr lang="zh-CN" altLang="en-US" dirty="0">
              <a:latin typeface="Calibri" panose="020F0502020204030204" pitchFamily="2" charset="0"/>
              <a:ea typeface="宋体" panose="02010600030101010101" pitchFamily="2" charset="-122"/>
            </a:endParaRPr>
          </a:p>
          <a:p>
            <a:pPr eaLnBrk="0" hangingPunct="0">
              <a:lnSpc>
                <a:spcPct val="150000"/>
              </a:lnSpc>
              <a:buChar char="−"/>
            </a:pPr>
            <a:r>
              <a:rPr lang="zh-CN" altLang="en-US" dirty="0">
                <a:latin typeface="Calibri" panose="020F0502020204030204" pitchFamily="2" charset="0"/>
                <a:ea typeface="宋体" panose="02010600030101010101" pitchFamily="2" charset="-122"/>
              </a:rPr>
              <a:t>&lt;html  lang="en"&gt;   向搜索引擎表示该页面是html语言，并且语言为英文网站，其"lang"的意思就是“language”，语言的意思，而“en”即表示english</a:t>
            </a:r>
            <a:endParaRPr lang="zh-CN" altLang="en-US" dirty="0">
              <a:latin typeface="Calibri" panose="020F0502020204030204" pitchFamily="2" charset="0"/>
              <a:ea typeface="宋体" panose="02010600030101010101" pitchFamily="2" charset="-122"/>
            </a:endParaRPr>
          </a:p>
          <a:p>
            <a:pPr eaLnBrk="0" hangingPunct="0">
              <a:lnSpc>
                <a:spcPct val="150000"/>
              </a:lnSpc>
              <a:buChar char="−"/>
            </a:pPr>
            <a:r>
              <a:rPr lang="zh-CN" altLang="en-US" dirty="0">
                <a:solidFill>
                  <a:schemeClr val="accent2"/>
                </a:solidFill>
                <a:latin typeface="Calibri" panose="020F0502020204030204" pitchFamily="2" charset="0"/>
                <a:ea typeface="宋体" panose="02010600030101010101" pitchFamily="2" charset="-122"/>
              </a:rPr>
              <a:t>这个主要是给搜索引擎看的，搜索引擎不会去判断该站点是中文站还是英文站，所以这句话就是让搜索引擎知道，你的站点是中文站，对html页面本身不会有影响</a:t>
            </a:r>
            <a:endParaRPr lang="zh-CN" altLang="en-US" dirty="0">
              <a:solidFill>
                <a:schemeClr val="accent2"/>
              </a:solidFill>
              <a:latin typeface="Calibri" panose="020F0502020204030204" pitchFamily="2" charset="0"/>
              <a:ea typeface="宋体" panose="02010600030101010101" pitchFamily="2" charset="-122"/>
            </a:endParaRPr>
          </a:p>
          <a:p>
            <a:pPr eaLnBrk="0" hangingPunct="0"/>
            <a:endParaRPr lang="zh-CN" altLang="en-US" dirty="0">
              <a:solidFill>
                <a:schemeClr val="accent2"/>
              </a:solidFill>
              <a:latin typeface="Calibri" panose="020F0502020204030204" pitchFamily="2"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结构详解</a:t>
            </a:r>
            <a:r>
              <a:rPr lang="en-US" altLang="x-none" dirty="0">
                <a:solidFill>
                  <a:srgbClr val="00639A"/>
                </a:solidFill>
                <a:latin typeface="微软雅黑" panose="020B0503020204020204" pitchFamily="2" charset="-122"/>
                <a:ea typeface="微软雅黑" panose="020B0503020204020204" pitchFamily="2" charset="-122"/>
              </a:rPr>
              <a:t>(heat)</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26626"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6627"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26628"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6629" name="矩形 5"/>
          <p:cNvSpPr/>
          <p:nvPr/>
        </p:nvSpPr>
        <p:spPr>
          <a:xfrm>
            <a:off x="684213" y="1989138"/>
            <a:ext cx="3654425" cy="368300"/>
          </a:xfrm>
          <a:prstGeom prst="rect">
            <a:avLst/>
          </a:prstGeom>
          <a:noFill/>
          <a:ln w="9525">
            <a:noFill/>
          </a:ln>
        </p:spPr>
        <p:txBody>
          <a:bodyPr wrap="none" anchor="t">
            <a:spAutoFit/>
          </a:bodyPr>
          <a:p>
            <a:pPr eaLnBrk="0" hangingPunct="0"/>
            <a:r>
              <a:rPr lang="en-US" altLang="x-none" b="1" dirty="0">
                <a:solidFill>
                  <a:srgbClr val="009ED6"/>
                </a:solidFill>
                <a:latin typeface="Calibri" panose="020F0502020204030204" pitchFamily="2" charset="0"/>
                <a:ea typeface="宋体" panose="02010600030101010101" pitchFamily="2" charset="-122"/>
              </a:rPr>
              <a:t>HTML</a:t>
            </a:r>
            <a:r>
              <a:rPr lang="zh-CN" altLang="en-US" b="1" dirty="0">
                <a:solidFill>
                  <a:srgbClr val="009ED6"/>
                </a:solidFill>
                <a:latin typeface="Calibri" panose="020F0502020204030204" pitchFamily="2" charset="0"/>
                <a:ea typeface="宋体" panose="02010600030101010101" pitchFamily="2" charset="-122"/>
              </a:rPr>
              <a:t>基本文档格式</a:t>
            </a:r>
            <a:r>
              <a:rPr lang="en-US" altLang="x-none" b="1" dirty="0">
                <a:solidFill>
                  <a:srgbClr val="009ED6"/>
                </a:solidFill>
                <a:latin typeface="宋体" panose="02010600030101010101" pitchFamily="2" charset="-122"/>
                <a:ea typeface="宋体" panose="02010600030101010101" pitchFamily="2" charset="-122"/>
              </a:rPr>
              <a:t>—&lt;head&gt; </a:t>
            </a:r>
            <a:r>
              <a:rPr lang="zh-CN" altLang="en-US" b="1" dirty="0">
                <a:solidFill>
                  <a:srgbClr val="009ED6"/>
                </a:solidFill>
                <a:latin typeface="宋体" panose="02010600030101010101" pitchFamily="2" charset="-122"/>
                <a:ea typeface="宋体" panose="02010600030101010101" pitchFamily="2" charset="-122"/>
              </a:rPr>
              <a:t>标记</a:t>
            </a:r>
            <a:endParaRPr lang="en-US" altLang="x-none" b="1" dirty="0">
              <a:solidFill>
                <a:srgbClr val="009ED6"/>
              </a:solidFill>
              <a:latin typeface="宋体" panose="02010600030101010101" pitchFamily="2" charset="-122"/>
              <a:ea typeface="宋体" panose="02010600030101010101" pitchFamily="2" charset="-122"/>
            </a:endParaRPr>
          </a:p>
        </p:txBody>
      </p:sp>
      <p:sp>
        <p:nvSpPr>
          <p:cNvPr id="26630" name="TextBox 7"/>
          <p:cNvSpPr txBox="1"/>
          <p:nvPr/>
        </p:nvSpPr>
        <p:spPr>
          <a:xfrm>
            <a:off x="323850" y="2492375"/>
            <a:ext cx="8496300" cy="2216150"/>
          </a:xfrm>
          <a:prstGeom prst="rect">
            <a:avLst/>
          </a:prstGeom>
          <a:noFill/>
          <a:ln w="9525">
            <a:noFill/>
          </a:ln>
        </p:spPr>
        <p:txBody>
          <a:bodyPr anchor="t">
            <a:spAutoFit/>
          </a:bodyPr>
          <a:p>
            <a:pPr lvl="1" indent="0" algn="l" eaLnBrk="1" fontAlgn="base" latinLnBrk="0" hangingPunct="1">
              <a:lnSpc>
                <a:spcPct val="150000"/>
              </a:lnSpc>
              <a:spcBef>
                <a:spcPct val="0"/>
              </a:spcBef>
              <a:spcAft>
                <a:spcPct val="0"/>
              </a:spcAft>
              <a:buFont typeface="Arial" panose="020B0604020202020204" pitchFamily="34" charset="0"/>
              <a:buNone/>
            </a:pPr>
            <a:r>
              <a:rPr lang="en-US" altLang="x-none" sz="2000" u="none" baseline="0" dirty="0">
                <a:solidFill>
                  <a:schemeClr val="tx1"/>
                </a:solidFill>
                <a:latin typeface="Calibri" panose="020F0502020204030204" pitchFamily="2" charset="0"/>
                <a:ea typeface="宋体" panose="02010600030101010101" pitchFamily="2" charset="-122"/>
              </a:rPr>
              <a:t>&lt;head&gt;</a:t>
            </a:r>
            <a:r>
              <a:rPr lang="zh-CN" altLang="en-US" sz="2000" u="none" baseline="0" dirty="0">
                <a:solidFill>
                  <a:schemeClr val="tx1"/>
                </a:solidFill>
                <a:latin typeface="Calibri" panose="020F0502020204030204" pitchFamily="2" charset="0"/>
                <a:ea typeface="宋体" panose="02010600030101010101" pitchFamily="2" charset="-122"/>
              </a:rPr>
              <a:t>标记用于定义</a:t>
            </a:r>
            <a:r>
              <a:rPr lang="en-US" altLang="x-none" sz="2000" u="none" baseline="0" dirty="0">
                <a:solidFill>
                  <a:schemeClr val="tx1"/>
                </a:solidFill>
                <a:latin typeface="Calibri" panose="020F0502020204030204" pitchFamily="2" charset="0"/>
                <a:ea typeface="宋体" panose="02010600030101010101" pitchFamily="2" charset="-122"/>
              </a:rPr>
              <a:t>HTML</a:t>
            </a:r>
            <a:r>
              <a:rPr lang="zh-CN" altLang="en-US" sz="2000" u="none" baseline="0" dirty="0">
                <a:solidFill>
                  <a:schemeClr val="tx1"/>
                </a:solidFill>
                <a:latin typeface="Calibri" panose="020F0502020204030204" pitchFamily="2" charset="0"/>
                <a:ea typeface="宋体" panose="02010600030101010101" pitchFamily="2" charset="-122"/>
              </a:rPr>
              <a:t>文档的头部信息，也称为头部标记，紧跟在</a:t>
            </a:r>
            <a:r>
              <a:rPr lang="en-US" altLang="x-none" sz="2000" u="none" baseline="0" dirty="0">
                <a:solidFill>
                  <a:schemeClr val="tx1"/>
                </a:solidFill>
                <a:latin typeface="Calibri" panose="020F0502020204030204" pitchFamily="2" charset="0"/>
                <a:ea typeface="宋体" panose="02010600030101010101" pitchFamily="2" charset="-122"/>
              </a:rPr>
              <a:t>&lt;html&gt;</a:t>
            </a:r>
            <a:r>
              <a:rPr lang="zh-CN" altLang="en-US" sz="2000" u="none" baseline="0" dirty="0">
                <a:solidFill>
                  <a:schemeClr val="tx1"/>
                </a:solidFill>
                <a:latin typeface="Calibri" panose="020F0502020204030204" pitchFamily="2" charset="0"/>
                <a:ea typeface="宋体" panose="02010600030101010101" pitchFamily="2" charset="-122"/>
              </a:rPr>
              <a:t>标记之后，主要用来封装其他位于文档头部的标记。</a:t>
            </a:r>
            <a:endParaRPr lang="en-US" altLang="x-none"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lnSpc>
                <a:spcPct val="150000"/>
              </a:lnSpc>
              <a:spcBef>
                <a:spcPct val="0"/>
              </a:spcBef>
              <a:spcAft>
                <a:spcPct val="0"/>
              </a:spcAft>
              <a:buFont typeface="Arial" panose="020B0604020202020204" pitchFamily="34" charset="0"/>
              <a:buNone/>
            </a:pPr>
            <a:r>
              <a:rPr lang="zh-CN" altLang="en-US" sz="2000" u="none" baseline="0" dirty="0">
                <a:solidFill>
                  <a:schemeClr val="tx1"/>
                </a:solidFill>
                <a:latin typeface="Calibri" panose="020F0502020204030204" pitchFamily="2" charset="0"/>
                <a:ea typeface="宋体" panose="02010600030101010101" pitchFamily="2" charset="-122"/>
              </a:rPr>
              <a:t>一个</a:t>
            </a:r>
            <a:r>
              <a:rPr lang="en-US" altLang="x-none" sz="2000" u="none" baseline="0" dirty="0">
                <a:solidFill>
                  <a:schemeClr val="tx1"/>
                </a:solidFill>
                <a:latin typeface="Calibri" panose="020F0502020204030204" pitchFamily="2" charset="0"/>
                <a:ea typeface="宋体" panose="02010600030101010101" pitchFamily="2" charset="-122"/>
              </a:rPr>
              <a:t>HTML</a:t>
            </a:r>
            <a:r>
              <a:rPr lang="zh-CN" altLang="en-US" sz="2000" u="none" baseline="0" dirty="0">
                <a:solidFill>
                  <a:schemeClr val="tx1"/>
                </a:solidFill>
                <a:latin typeface="Calibri" panose="020F0502020204030204" pitchFamily="2" charset="0"/>
                <a:ea typeface="宋体" panose="02010600030101010101" pitchFamily="2" charset="-122"/>
              </a:rPr>
              <a:t>文档只能含有一对</a:t>
            </a:r>
            <a:r>
              <a:rPr lang="en-US" altLang="x-none" sz="2000" u="none" baseline="0" dirty="0">
                <a:solidFill>
                  <a:schemeClr val="tx1"/>
                </a:solidFill>
                <a:latin typeface="Calibri" panose="020F0502020204030204" pitchFamily="2" charset="0"/>
                <a:ea typeface="宋体" panose="02010600030101010101" pitchFamily="2" charset="-122"/>
              </a:rPr>
              <a:t>&lt;head&gt;</a:t>
            </a:r>
            <a:r>
              <a:rPr lang="zh-CN" altLang="en-US" sz="2000" u="none" baseline="0" dirty="0">
                <a:solidFill>
                  <a:schemeClr val="tx1"/>
                </a:solidFill>
                <a:latin typeface="Calibri" panose="020F0502020204030204" pitchFamily="2" charset="0"/>
                <a:ea typeface="宋体" panose="02010600030101010101" pitchFamily="2" charset="-122"/>
              </a:rPr>
              <a:t>标记，绝大多数文档头部包含的数据都不会真正作为内容显示在页面中。</a:t>
            </a:r>
            <a:endParaRPr lang="zh-CN" altLang="en-US" sz="2000" u="none" baseline="0" dirty="0">
              <a:solidFill>
                <a:schemeClr val="tx1"/>
              </a:solidFill>
              <a:latin typeface="Calibri" panose="020F0502020204030204" pitchFamily="2" charset="0"/>
              <a:ea typeface="宋体" panose="02010600030101010101" pitchFamily="2" charset="-122"/>
            </a:endParaRPr>
          </a:p>
          <a:p>
            <a:pPr eaLnBrk="0" hangingPunct="0"/>
            <a:endParaRPr lang="zh-CN" altLang="en-US" dirty="0">
              <a:latin typeface="Calibri" panose="020F0502020204030204" pitchFamily="2"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6145"/>
          <p:cNvSpPr/>
          <p:nvPr>
            <p:ph type="title"/>
          </p:nvPr>
        </p:nvSpPr>
        <p:spPr>
          <a:xfrm>
            <a:off x="466725" y="476250"/>
            <a:ext cx="8229600" cy="1143000"/>
          </a:xfrm>
          <a:prstGeom prst="rect">
            <a:avLst/>
          </a:prstGeom>
          <a:noFill/>
          <a:ln>
            <a:noFill/>
          </a:ln>
        </p:spPr>
        <p:txBody>
          <a:bodyPr anchor="ctr"/>
          <a:p>
            <a:pPr algn="l"/>
            <a:r>
              <a:rPr lang="zh-CN" altLang="en-US" b="1" dirty="0"/>
              <a:t>认识windows快捷键</a:t>
            </a:r>
            <a:endParaRPr lang="zh-CN" altLang="en-US" b="1" dirty="0"/>
          </a:p>
        </p:txBody>
      </p:sp>
      <p:graphicFrame>
        <p:nvGraphicFramePr>
          <p:cNvPr id="6147" name="表格占位符 6146"/>
          <p:cNvGraphicFramePr/>
          <p:nvPr>
            <p:ph type="tbl" idx="1"/>
          </p:nvPr>
        </p:nvGraphicFramePr>
        <p:xfrm>
          <a:off x="457200" y="1600200"/>
          <a:ext cx="8229600" cy="5153025"/>
        </p:xfrm>
        <a:graphic>
          <a:graphicData uri="http://schemas.openxmlformats.org/drawingml/2006/table">
            <a:tbl>
              <a:tblPr/>
              <a:tblGrid>
                <a:gridCol w="4114800"/>
                <a:gridCol w="4114800"/>
              </a:tblGrid>
              <a:tr h="36512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800" b="1" dirty="0">
                          <a:solidFill>
                            <a:srgbClr val="FFFFFF"/>
                          </a:solidFill>
                        </a:rPr>
                        <a:t>快键键</a:t>
                      </a:r>
                      <a:endParaRPr lang="zh-CN" altLang="en-US" sz="1800" b="1" dirty="0">
                        <a:solidFill>
                          <a:srgbClr val="FFFFFF"/>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800" b="1" dirty="0">
                          <a:solidFill>
                            <a:srgbClr val="FFFFFF"/>
                          </a:solidFill>
                        </a:rPr>
                        <a:t>名称</a:t>
                      </a:r>
                      <a:endParaRPr lang="zh-CN" altLang="en-US" sz="1800" b="1" dirty="0">
                        <a:solidFill>
                          <a:srgbClr val="FFFFFF"/>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68300">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ctrl+c</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复制</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r>
              <a:tr h="284480">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ctrl+v</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粘贴</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r>
              <a:tr h="366713">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ctrl+x</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剪切  </a:t>
                      </a:r>
                      <a:r>
                        <a:rPr lang="zh-CN" altLang="en-US" sz="1600" dirty="0">
                          <a:solidFill>
                            <a:srgbClr val="000000"/>
                          </a:solidFill>
                        </a:rPr>
                        <a:t>（注意：复制和剪切后都可以粘贴）</a:t>
                      </a:r>
                      <a:endParaRPr lang="zh-CN" altLang="en-US" sz="16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r>
              <a:tr h="368300">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ctrl+z</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撤销，回到上一步</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r>
              <a:tr h="366712">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en-US" altLang="zh-CN" sz="1800">
                          <a:solidFill>
                            <a:srgbClr val="000000"/>
                          </a:solidFill>
                        </a:rPr>
                        <a:t>ctrl+s</a:t>
                      </a:r>
                      <a:endParaRPr lang="en-US" altLang="zh-CN" sz="180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a:solidFill>
                            <a:srgbClr val="000000"/>
                          </a:solidFill>
                        </a:rPr>
                        <a:t>保存</a:t>
                      </a:r>
                      <a:endParaRPr lang="zh-CN" altLang="en-US" sz="180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r>
              <a:tr h="366713">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ctrl+tab</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软件内部切换内容</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r>
              <a:tr h="36512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alt+tab（windows+tab）</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打开所有软件快速切换</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r>
              <a:tr h="366712">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windows+r   输入命令notepad</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快速打开文本文档</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r>
              <a:tr h="36512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windows+e  </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快速打开计算机</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r>
              <a:tr h="366713">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ctrl+空格</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调出输入法</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r>
              <a:tr h="366712">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f2</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快速修改文件名</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r>
              <a:tr h="36512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f5</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刷新当前页面</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r>
              <a:tr h="366713">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windows+l</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快速让电脑待机</a:t>
                      </a:r>
                      <a:endParaRPr lang="zh-CN" altLang="en-US" sz="1800" dirty="0">
                        <a:solidFill>
                          <a:srgbClr val="000000"/>
                        </a:solidFill>
                      </a:endParaRPr>
                    </a:p>
                  </a:txBody>
                  <a:tcPr vert="horz"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sz="4000" dirty="0">
                <a:solidFill>
                  <a:srgbClr val="00639A"/>
                </a:solidFill>
                <a:latin typeface="微软雅黑" panose="020B0503020204020204" pitchFamily="2" charset="-122"/>
                <a:ea typeface="微软雅黑" panose="020B0503020204020204" pitchFamily="2" charset="-122"/>
              </a:rPr>
              <a:t>Html</a:t>
            </a:r>
            <a:r>
              <a:rPr lang="zh-CN" altLang="en-US" sz="4000" dirty="0">
                <a:solidFill>
                  <a:srgbClr val="00639A"/>
                </a:solidFill>
                <a:latin typeface="微软雅黑" panose="020B0503020204020204" pitchFamily="2" charset="-122"/>
                <a:ea typeface="微软雅黑" panose="020B0503020204020204" pitchFamily="2" charset="-122"/>
              </a:rPr>
              <a:t>结构   详解</a:t>
            </a:r>
            <a:r>
              <a:rPr lang="en-US" altLang="x-none" sz="4000" dirty="0">
                <a:solidFill>
                  <a:srgbClr val="00639A"/>
                </a:solidFill>
                <a:latin typeface="微软雅黑" panose="020B0503020204020204" pitchFamily="2" charset="-122"/>
                <a:ea typeface="微软雅黑" panose="020B0503020204020204" pitchFamily="2" charset="-122"/>
              </a:rPr>
              <a:t>html</a:t>
            </a:r>
            <a:r>
              <a:rPr lang="zh-CN" altLang="en-US" sz="4000" dirty="0">
                <a:solidFill>
                  <a:srgbClr val="00639A"/>
                </a:solidFill>
                <a:latin typeface="微软雅黑" panose="020B0503020204020204" pitchFamily="2" charset="-122"/>
                <a:ea typeface="微软雅黑" panose="020B0503020204020204" pitchFamily="2" charset="-122"/>
              </a:rPr>
              <a:t>结构</a:t>
            </a:r>
            <a:r>
              <a:rPr lang="en-US" altLang="x-none" sz="4000" dirty="0">
                <a:solidFill>
                  <a:srgbClr val="00639A"/>
                </a:solidFill>
                <a:latin typeface="微软雅黑" panose="020B0503020204020204" pitchFamily="2" charset="-122"/>
                <a:ea typeface="微软雅黑" panose="020B0503020204020204" pitchFamily="2" charset="-122"/>
              </a:rPr>
              <a:t>(title)</a:t>
            </a:r>
            <a:endParaRPr lang="zh-CN" altLang="en-US" sz="4000" dirty="0">
              <a:solidFill>
                <a:srgbClr val="00639A"/>
              </a:solidFill>
              <a:latin typeface="微软雅黑" panose="020B0503020204020204" pitchFamily="2" charset="-122"/>
              <a:ea typeface="微软雅黑" panose="020B0503020204020204" pitchFamily="2" charset="-122"/>
            </a:endParaRPr>
          </a:p>
        </p:txBody>
      </p:sp>
      <p:sp>
        <p:nvSpPr>
          <p:cNvPr id="27650"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7651"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27652"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7653" name="矩形 5"/>
          <p:cNvSpPr/>
          <p:nvPr/>
        </p:nvSpPr>
        <p:spPr>
          <a:xfrm>
            <a:off x="611188" y="1700213"/>
            <a:ext cx="3363912" cy="369887"/>
          </a:xfrm>
          <a:prstGeom prst="rect">
            <a:avLst/>
          </a:prstGeom>
          <a:noFill/>
          <a:ln w="9525">
            <a:noFill/>
          </a:ln>
        </p:spPr>
        <p:txBody>
          <a:bodyPr wrap="none" anchor="t">
            <a:spAutoFit/>
          </a:bodyPr>
          <a:p>
            <a:pPr eaLnBrk="0" hangingPunct="0"/>
            <a:r>
              <a:rPr lang="en-US" altLang="x-none" b="1" dirty="0">
                <a:solidFill>
                  <a:srgbClr val="009ED6"/>
                </a:solidFill>
                <a:latin typeface="宋体" panose="02010600030101010101" pitchFamily="2" charset="-122"/>
                <a:ea typeface="宋体" panose="02010600030101010101" pitchFamily="2" charset="-122"/>
              </a:rPr>
              <a:t>HTML</a:t>
            </a:r>
            <a:r>
              <a:rPr lang="zh-CN" altLang="en-US" b="1" dirty="0">
                <a:solidFill>
                  <a:srgbClr val="009ED6"/>
                </a:solidFill>
                <a:latin typeface="宋体" panose="02010600030101010101" pitchFamily="2" charset="-122"/>
                <a:ea typeface="宋体" panose="02010600030101010101" pitchFamily="2" charset="-122"/>
              </a:rPr>
              <a:t>文档头部相关标记</a:t>
            </a:r>
            <a:r>
              <a:rPr lang="en-US" altLang="x-none" b="1" dirty="0">
                <a:solidFill>
                  <a:srgbClr val="009ED6"/>
                </a:solidFill>
                <a:latin typeface="宋体" panose="02010600030101010101" pitchFamily="2" charset="-122"/>
                <a:ea typeface="宋体" panose="02010600030101010101" pitchFamily="2" charset="-122"/>
              </a:rPr>
              <a:t>—</a:t>
            </a:r>
            <a:r>
              <a:rPr lang="en-US" altLang="x-none" b="1" dirty="0">
                <a:solidFill>
                  <a:srgbClr val="009ED6"/>
                </a:solidFill>
                <a:latin typeface="Calibri" panose="020F0502020204030204" pitchFamily="2" charset="0"/>
                <a:ea typeface="宋体" panose="02010600030101010101" pitchFamily="2" charset="-122"/>
              </a:rPr>
              <a:t>&lt;title&gt;</a:t>
            </a:r>
            <a:endParaRPr lang="zh-CN" altLang="en-US" b="1" dirty="0">
              <a:solidFill>
                <a:srgbClr val="009ED6"/>
              </a:solidFill>
              <a:latin typeface="Calibri" panose="020F0502020204030204" pitchFamily="2" charset="0"/>
              <a:ea typeface="宋体" panose="02010600030101010101" pitchFamily="2" charset="-122"/>
            </a:endParaRPr>
          </a:p>
        </p:txBody>
      </p:sp>
      <p:sp>
        <p:nvSpPr>
          <p:cNvPr id="27654" name="TextBox 6"/>
          <p:cNvSpPr txBox="1"/>
          <p:nvPr/>
        </p:nvSpPr>
        <p:spPr>
          <a:xfrm>
            <a:off x="611188" y="2276475"/>
            <a:ext cx="8137525" cy="2216150"/>
          </a:xfrm>
          <a:prstGeom prst="rect">
            <a:avLst/>
          </a:prstGeom>
          <a:noFill/>
          <a:ln w="9525">
            <a:noFill/>
          </a:ln>
        </p:spPr>
        <p:txBody>
          <a:bodyPr anchor="t">
            <a:spAutoFit/>
          </a:bodyPr>
          <a:p>
            <a:pPr eaLnBrk="0" hangingPunct="0"/>
            <a:r>
              <a:rPr lang="en-US" altLang="x-none" sz="2000" dirty="0">
                <a:latin typeface="Calibri" panose="020F0502020204030204" pitchFamily="2" charset="0"/>
                <a:ea typeface="宋体" panose="02010600030101010101" pitchFamily="2" charset="-122"/>
              </a:rPr>
              <a:t>&lt;title&gt;</a:t>
            </a:r>
            <a:r>
              <a:rPr lang="zh-CN" altLang="en-US" sz="2000" dirty="0">
                <a:latin typeface="Calibri" panose="020F0502020204030204" pitchFamily="2" charset="0"/>
                <a:ea typeface="宋体" panose="02010600030101010101" pitchFamily="2" charset="-122"/>
              </a:rPr>
              <a:t>标记用于定义</a:t>
            </a:r>
            <a:r>
              <a:rPr lang="en-US" altLang="x-none" sz="2000" dirty="0">
                <a:latin typeface="Calibri" panose="020F0502020204030204" pitchFamily="2" charset="0"/>
                <a:ea typeface="宋体" panose="02010600030101010101" pitchFamily="2" charset="-122"/>
              </a:rPr>
              <a:t>HTML</a:t>
            </a:r>
            <a:r>
              <a:rPr lang="zh-CN" altLang="en-US" sz="2000" dirty="0">
                <a:latin typeface="Calibri" panose="020F0502020204030204" pitchFamily="2" charset="0"/>
                <a:ea typeface="宋体" panose="02010600030101010101" pitchFamily="2" charset="-122"/>
              </a:rPr>
              <a:t>页面的标题，即给网页取一个名字，必须位于</a:t>
            </a:r>
            <a:r>
              <a:rPr lang="en-US" altLang="x-none" sz="2000" dirty="0">
                <a:latin typeface="Calibri" panose="020F0502020204030204" pitchFamily="2" charset="0"/>
                <a:ea typeface="宋体" panose="02010600030101010101" pitchFamily="2" charset="-122"/>
              </a:rPr>
              <a:t>&lt;head&gt;</a:t>
            </a:r>
            <a:r>
              <a:rPr lang="zh-CN" altLang="en-US" sz="2000" dirty="0">
                <a:latin typeface="Calibri" panose="020F0502020204030204" pitchFamily="2" charset="0"/>
                <a:ea typeface="宋体" panose="02010600030101010101" pitchFamily="2" charset="-122"/>
              </a:rPr>
              <a:t>标记之内。一个</a:t>
            </a:r>
            <a:r>
              <a:rPr lang="en-US" altLang="x-none" sz="2000" dirty="0">
                <a:latin typeface="Calibri" panose="020F0502020204030204" pitchFamily="2" charset="0"/>
                <a:ea typeface="宋体" panose="02010600030101010101" pitchFamily="2" charset="-122"/>
              </a:rPr>
              <a:t>HTML</a:t>
            </a:r>
            <a:r>
              <a:rPr lang="zh-CN" altLang="en-US" sz="2000" dirty="0">
                <a:latin typeface="Calibri" panose="020F0502020204030204" pitchFamily="2" charset="0"/>
                <a:ea typeface="宋体" panose="02010600030101010101" pitchFamily="2" charset="-122"/>
              </a:rPr>
              <a:t>文档只能含有一对</a:t>
            </a:r>
            <a:r>
              <a:rPr lang="en-US" altLang="x-none" sz="2000" dirty="0">
                <a:latin typeface="Calibri" panose="020F0502020204030204" pitchFamily="2" charset="0"/>
                <a:ea typeface="宋体" panose="02010600030101010101" pitchFamily="2" charset="-122"/>
              </a:rPr>
              <a:t>&lt;title&gt;&lt;/title&gt;</a:t>
            </a:r>
            <a:r>
              <a:rPr lang="zh-CN" altLang="en-US" sz="2000" dirty="0">
                <a:latin typeface="Calibri" panose="020F0502020204030204" pitchFamily="2" charset="0"/>
                <a:ea typeface="宋体" panose="02010600030101010101" pitchFamily="2" charset="-122"/>
              </a:rPr>
              <a:t>标记，</a:t>
            </a:r>
            <a:r>
              <a:rPr lang="en-US" altLang="x-none" sz="2000" dirty="0">
                <a:latin typeface="Calibri" panose="020F0502020204030204" pitchFamily="2" charset="0"/>
                <a:ea typeface="宋体" panose="02010600030101010101" pitchFamily="2" charset="-122"/>
              </a:rPr>
              <a:t>&lt;title&gt;&lt;/title&gt;</a:t>
            </a:r>
            <a:r>
              <a:rPr lang="zh-CN" altLang="en-US" sz="2000" dirty="0">
                <a:latin typeface="Calibri" panose="020F0502020204030204" pitchFamily="2" charset="0"/>
                <a:ea typeface="宋体" panose="02010600030101010101" pitchFamily="2" charset="-122"/>
              </a:rPr>
              <a:t>之间的内容将显示在浏览器窗口的标题栏中。其基本语法格式如下：</a:t>
            </a:r>
            <a:endParaRPr lang="en-US" altLang="x-none" sz="2000" dirty="0">
              <a:latin typeface="Calibri" panose="020F0502020204030204" pitchFamily="2" charset="0"/>
              <a:ea typeface="宋体" panose="02010600030101010101" pitchFamily="2" charset="-122"/>
            </a:endParaRPr>
          </a:p>
          <a:p>
            <a:pPr eaLnBrk="0" hangingPunct="0"/>
            <a:endParaRPr lang="en-US" altLang="x-none" sz="2000" dirty="0">
              <a:latin typeface="Calibri" panose="020F0502020204030204" pitchFamily="2" charset="0"/>
              <a:ea typeface="宋体" panose="02010600030101010101" pitchFamily="2" charset="-122"/>
            </a:endParaRPr>
          </a:p>
          <a:p>
            <a:pPr eaLnBrk="0" hangingPunct="0"/>
            <a:r>
              <a:rPr lang="en-US" altLang="x-none" sz="2000" dirty="0">
                <a:latin typeface="Calibri" panose="020F0502020204030204" pitchFamily="2" charset="0"/>
                <a:ea typeface="宋体" panose="02010600030101010101" pitchFamily="2" charset="-122"/>
              </a:rPr>
              <a:t>      &lt;title&gt;</a:t>
            </a:r>
            <a:r>
              <a:rPr lang="zh-CN" altLang="en-US" sz="2000" dirty="0">
                <a:latin typeface="Calibri" panose="020F0502020204030204" pitchFamily="2" charset="0"/>
                <a:ea typeface="宋体" panose="02010600030101010101" pitchFamily="2" charset="-122"/>
              </a:rPr>
              <a:t>网页名称</a:t>
            </a:r>
            <a:r>
              <a:rPr lang="en-US" altLang="x-none" sz="2000" dirty="0">
                <a:latin typeface="Calibri" panose="020F0502020204030204" pitchFamily="2" charset="0"/>
                <a:ea typeface="宋体" panose="02010600030101010101" pitchFamily="2" charset="-122"/>
              </a:rPr>
              <a:t>&lt;/title&gt;</a:t>
            </a:r>
            <a:endParaRPr lang="zh-CN" altLang="en-US" sz="2000" dirty="0">
              <a:latin typeface="Calibri" panose="020F0502020204030204" pitchFamily="2" charset="0"/>
              <a:ea typeface="宋体" panose="02010600030101010101" pitchFamily="2" charset="-122"/>
            </a:endParaRPr>
          </a:p>
          <a:p>
            <a:pPr eaLnBrk="0" hangingPunct="0"/>
            <a:endParaRPr lang="zh-CN" altLang="en-US" dirty="0">
              <a:latin typeface="Calibri" panose="020F0502020204030204" pitchFamily="2" charset="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sz="3600" dirty="0">
                <a:solidFill>
                  <a:srgbClr val="00639A"/>
                </a:solidFill>
                <a:latin typeface="微软雅黑" panose="020B0503020204020204" pitchFamily="2" charset="-122"/>
                <a:ea typeface="微软雅黑" panose="020B0503020204020204" pitchFamily="2" charset="-122"/>
              </a:rPr>
              <a:t>Html</a:t>
            </a:r>
            <a:r>
              <a:rPr lang="zh-CN" altLang="en-US" sz="3600" dirty="0">
                <a:solidFill>
                  <a:srgbClr val="00639A"/>
                </a:solidFill>
                <a:latin typeface="微软雅黑" panose="020B0503020204020204" pitchFamily="2" charset="-122"/>
                <a:ea typeface="微软雅黑" panose="020B0503020204020204" pitchFamily="2" charset="-122"/>
              </a:rPr>
              <a:t>结构   详解</a:t>
            </a:r>
            <a:r>
              <a:rPr lang="en-US" altLang="x-none" sz="3600" dirty="0">
                <a:solidFill>
                  <a:srgbClr val="00639A"/>
                </a:solidFill>
                <a:latin typeface="微软雅黑" panose="020B0503020204020204" pitchFamily="2" charset="-122"/>
                <a:ea typeface="微软雅黑" panose="020B0503020204020204" pitchFamily="2" charset="-122"/>
              </a:rPr>
              <a:t>html</a:t>
            </a:r>
            <a:r>
              <a:rPr lang="zh-CN" altLang="en-US" sz="3600" dirty="0">
                <a:solidFill>
                  <a:srgbClr val="00639A"/>
                </a:solidFill>
                <a:latin typeface="微软雅黑" panose="020B0503020204020204" pitchFamily="2" charset="-122"/>
                <a:ea typeface="微软雅黑" panose="020B0503020204020204" pitchFamily="2" charset="-122"/>
              </a:rPr>
              <a:t>结构（</a:t>
            </a:r>
            <a:r>
              <a:rPr lang="en-US" altLang="x-none" sz="3600" dirty="0">
                <a:solidFill>
                  <a:srgbClr val="00639A"/>
                </a:solidFill>
                <a:latin typeface="微软雅黑" panose="020B0503020204020204" pitchFamily="2" charset="-122"/>
                <a:ea typeface="微软雅黑" panose="020B0503020204020204" pitchFamily="2" charset="-122"/>
              </a:rPr>
              <a:t>body</a:t>
            </a:r>
            <a:r>
              <a:rPr lang="zh-CN" altLang="en-US" sz="3600" dirty="0">
                <a:solidFill>
                  <a:srgbClr val="00639A"/>
                </a:solidFill>
                <a:latin typeface="微软雅黑" panose="020B0503020204020204" pitchFamily="2" charset="-122"/>
                <a:ea typeface="微软雅黑" panose="020B0503020204020204" pitchFamily="2" charset="-122"/>
              </a:rPr>
              <a:t>）</a:t>
            </a:r>
            <a:endParaRPr lang="zh-CN" altLang="en-US" sz="3600" dirty="0">
              <a:solidFill>
                <a:srgbClr val="00639A"/>
              </a:solidFill>
              <a:latin typeface="微软雅黑" panose="020B0503020204020204" pitchFamily="2" charset="-122"/>
              <a:ea typeface="微软雅黑" panose="020B0503020204020204" pitchFamily="2" charset="-122"/>
            </a:endParaRPr>
          </a:p>
        </p:txBody>
      </p:sp>
      <p:sp>
        <p:nvSpPr>
          <p:cNvPr id="28674"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8675"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28676"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8677" name="矩形 5"/>
          <p:cNvSpPr/>
          <p:nvPr/>
        </p:nvSpPr>
        <p:spPr>
          <a:xfrm>
            <a:off x="611188" y="1773238"/>
            <a:ext cx="3656012" cy="368300"/>
          </a:xfrm>
          <a:prstGeom prst="rect">
            <a:avLst/>
          </a:prstGeom>
          <a:noFill/>
          <a:ln w="9525">
            <a:noFill/>
          </a:ln>
        </p:spPr>
        <p:txBody>
          <a:bodyPr wrap="none" anchor="t">
            <a:spAutoFit/>
          </a:bodyPr>
          <a:p>
            <a:pPr eaLnBrk="0" hangingPunct="0"/>
            <a:r>
              <a:rPr lang="en-US" altLang="x-none" b="1" dirty="0">
                <a:solidFill>
                  <a:srgbClr val="009ED6"/>
                </a:solidFill>
                <a:latin typeface="Calibri" panose="020F0502020204030204" pitchFamily="2" charset="0"/>
                <a:ea typeface="宋体" panose="02010600030101010101" pitchFamily="2" charset="-122"/>
              </a:rPr>
              <a:t>HTML</a:t>
            </a:r>
            <a:r>
              <a:rPr lang="zh-CN" altLang="en-US" b="1" dirty="0">
                <a:solidFill>
                  <a:srgbClr val="009ED6"/>
                </a:solidFill>
                <a:latin typeface="Calibri" panose="020F0502020204030204" pitchFamily="2" charset="0"/>
                <a:ea typeface="宋体" panose="02010600030101010101" pitchFamily="2" charset="-122"/>
              </a:rPr>
              <a:t>基本文档格式</a:t>
            </a:r>
            <a:r>
              <a:rPr lang="en-US" altLang="x-none" b="1" dirty="0">
                <a:solidFill>
                  <a:srgbClr val="009ED6"/>
                </a:solidFill>
                <a:latin typeface="宋体" panose="02010600030101010101" pitchFamily="2" charset="-122"/>
                <a:ea typeface="宋体" panose="02010600030101010101" pitchFamily="2" charset="-122"/>
              </a:rPr>
              <a:t>—&lt;body&gt; </a:t>
            </a:r>
            <a:r>
              <a:rPr lang="zh-CN" altLang="en-US" b="1" dirty="0">
                <a:solidFill>
                  <a:srgbClr val="009ED6"/>
                </a:solidFill>
                <a:latin typeface="宋体" panose="02010600030101010101" pitchFamily="2" charset="-122"/>
                <a:ea typeface="宋体" panose="02010600030101010101" pitchFamily="2" charset="-122"/>
              </a:rPr>
              <a:t>标记</a:t>
            </a:r>
            <a:endParaRPr lang="en-US" altLang="x-none" b="1" dirty="0">
              <a:solidFill>
                <a:srgbClr val="009ED6"/>
              </a:solidFill>
              <a:latin typeface="宋体" panose="02010600030101010101" pitchFamily="2" charset="-122"/>
              <a:ea typeface="宋体" panose="02010600030101010101" pitchFamily="2" charset="-122"/>
            </a:endParaRPr>
          </a:p>
        </p:txBody>
      </p:sp>
      <p:sp>
        <p:nvSpPr>
          <p:cNvPr id="28678" name="TextBox 7"/>
          <p:cNvSpPr txBox="1"/>
          <p:nvPr/>
        </p:nvSpPr>
        <p:spPr>
          <a:xfrm>
            <a:off x="611188" y="2349500"/>
            <a:ext cx="7993062" cy="3138488"/>
          </a:xfrm>
          <a:prstGeom prst="rect">
            <a:avLst/>
          </a:prstGeom>
          <a:noFill/>
          <a:ln w="9525">
            <a:noFill/>
          </a:ln>
        </p:spPr>
        <p:txBody>
          <a:bodyPr anchor="t">
            <a:spAutoFit/>
          </a:bodyPr>
          <a:p>
            <a:pPr lvl="1" indent="0" algn="l" eaLnBrk="1" fontAlgn="base" latinLnBrk="0" hangingPunct="1">
              <a:lnSpc>
                <a:spcPct val="150000"/>
              </a:lnSpc>
              <a:spcBef>
                <a:spcPct val="0"/>
              </a:spcBef>
              <a:spcAft>
                <a:spcPct val="0"/>
              </a:spcAft>
              <a:buFont typeface="Arial" panose="020B0604020202020204" pitchFamily="34" charset="0"/>
              <a:buChar char="−"/>
            </a:pPr>
            <a:r>
              <a:rPr lang="en-US" altLang="x-none" sz="2000" u="none" baseline="0" dirty="0">
                <a:solidFill>
                  <a:schemeClr val="tx1"/>
                </a:solidFill>
                <a:latin typeface="Calibri" panose="020F0502020204030204" pitchFamily="2" charset="0"/>
                <a:ea typeface="宋体" panose="02010600030101010101" pitchFamily="2" charset="-122"/>
              </a:rPr>
              <a:t>&lt;body&gt;</a:t>
            </a:r>
            <a:r>
              <a:rPr lang="zh-CN" altLang="en-US" sz="2000" u="none" baseline="0" dirty="0">
                <a:solidFill>
                  <a:schemeClr val="tx1"/>
                </a:solidFill>
                <a:latin typeface="Calibri" panose="020F0502020204030204" pitchFamily="2" charset="0"/>
                <a:ea typeface="宋体" panose="02010600030101010101" pitchFamily="2" charset="-122"/>
              </a:rPr>
              <a:t>标记用于定义</a:t>
            </a:r>
            <a:r>
              <a:rPr lang="en-US" altLang="x-none" sz="2000" u="none" baseline="0" dirty="0">
                <a:solidFill>
                  <a:schemeClr val="tx1"/>
                </a:solidFill>
                <a:latin typeface="Calibri" panose="020F0502020204030204" pitchFamily="2" charset="0"/>
                <a:ea typeface="宋体" panose="02010600030101010101" pitchFamily="2" charset="-122"/>
              </a:rPr>
              <a:t>HTML</a:t>
            </a:r>
            <a:r>
              <a:rPr lang="zh-CN" altLang="en-US" sz="2000" u="none" baseline="0" dirty="0">
                <a:solidFill>
                  <a:schemeClr val="tx1"/>
                </a:solidFill>
                <a:latin typeface="Calibri" panose="020F0502020204030204" pitchFamily="2" charset="0"/>
                <a:ea typeface="宋体" panose="02010600030101010101" pitchFamily="2" charset="-122"/>
              </a:rPr>
              <a:t>文档所要显示的内容，也称为主体标记。浏览器中显示的所有文本、图像、音频和视频等信息都必须位于</a:t>
            </a:r>
            <a:r>
              <a:rPr lang="en-US" altLang="x-none" sz="2000" u="none" baseline="0" dirty="0">
                <a:solidFill>
                  <a:schemeClr val="tx1"/>
                </a:solidFill>
                <a:latin typeface="Calibri" panose="020F0502020204030204" pitchFamily="2" charset="0"/>
                <a:ea typeface="宋体" panose="02010600030101010101" pitchFamily="2" charset="-122"/>
              </a:rPr>
              <a:t>&lt;body&gt;</a:t>
            </a:r>
            <a:r>
              <a:rPr lang="zh-CN" altLang="en-US" sz="2000" u="none" baseline="0" dirty="0">
                <a:solidFill>
                  <a:schemeClr val="tx1"/>
                </a:solidFill>
                <a:latin typeface="Calibri" panose="020F0502020204030204" pitchFamily="2" charset="0"/>
                <a:ea typeface="宋体" panose="02010600030101010101" pitchFamily="2" charset="-122"/>
              </a:rPr>
              <a:t>标记内，</a:t>
            </a:r>
            <a:r>
              <a:rPr lang="en-US" altLang="x-none" sz="2000" u="none" baseline="0" dirty="0">
                <a:solidFill>
                  <a:schemeClr val="tx1"/>
                </a:solidFill>
                <a:latin typeface="Calibri" panose="020F0502020204030204" pitchFamily="2" charset="0"/>
                <a:ea typeface="宋体" panose="02010600030101010101" pitchFamily="2" charset="-122"/>
              </a:rPr>
              <a:t>&lt;body&gt;</a:t>
            </a:r>
            <a:r>
              <a:rPr lang="zh-CN" altLang="en-US" sz="2000" u="none" baseline="0" dirty="0">
                <a:solidFill>
                  <a:schemeClr val="tx1"/>
                </a:solidFill>
                <a:latin typeface="Calibri" panose="020F0502020204030204" pitchFamily="2" charset="0"/>
                <a:ea typeface="宋体" panose="02010600030101010101" pitchFamily="2" charset="-122"/>
              </a:rPr>
              <a:t>标记中的信息才是最终展示给用户看的。</a:t>
            </a:r>
            <a:endParaRPr lang="zh-CN" altLang="en-US"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lnSpc>
                <a:spcPct val="150000"/>
              </a:lnSpc>
              <a:spcBef>
                <a:spcPct val="0"/>
              </a:spcBef>
              <a:spcAft>
                <a:spcPct val="0"/>
              </a:spcAft>
              <a:buFont typeface="Arial" panose="020B0604020202020204" pitchFamily="34" charset="0"/>
              <a:buChar char="−"/>
            </a:pPr>
            <a:r>
              <a:rPr lang="zh-CN" altLang="en-US" sz="2000" u="none" baseline="0" dirty="0">
                <a:solidFill>
                  <a:schemeClr val="tx1"/>
                </a:solidFill>
                <a:latin typeface="Calibri" panose="020F0502020204030204" pitchFamily="2" charset="0"/>
                <a:ea typeface="宋体" panose="02010600030101010101" pitchFamily="2" charset="-122"/>
              </a:rPr>
              <a:t>一个</a:t>
            </a:r>
            <a:r>
              <a:rPr lang="en-US" altLang="x-none" sz="2000" u="none" baseline="0" dirty="0">
                <a:solidFill>
                  <a:schemeClr val="tx1"/>
                </a:solidFill>
                <a:latin typeface="Calibri" panose="020F0502020204030204" pitchFamily="2" charset="0"/>
                <a:ea typeface="宋体" panose="02010600030101010101" pitchFamily="2" charset="-122"/>
              </a:rPr>
              <a:t>HTML</a:t>
            </a:r>
            <a:r>
              <a:rPr lang="zh-CN" altLang="en-US" sz="2000" u="none" baseline="0" dirty="0">
                <a:solidFill>
                  <a:schemeClr val="tx1"/>
                </a:solidFill>
                <a:latin typeface="Calibri" panose="020F0502020204030204" pitchFamily="2" charset="0"/>
                <a:ea typeface="宋体" panose="02010600030101010101" pitchFamily="2" charset="-122"/>
              </a:rPr>
              <a:t>文档只能含有一对</a:t>
            </a:r>
            <a:r>
              <a:rPr lang="en-US" altLang="x-none" sz="2000" u="none" baseline="0" dirty="0">
                <a:solidFill>
                  <a:schemeClr val="tx1"/>
                </a:solidFill>
                <a:latin typeface="Calibri" panose="020F0502020204030204" pitchFamily="2" charset="0"/>
                <a:ea typeface="宋体" panose="02010600030101010101" pitchFamily="2" charset="-122"/>
              </a:rPr>
              <a:t>&lt;body&gt;</a:t>
            </a:r>
            <a:r>
              <a:rPr lang="zh-CN" altLang="en-US" sz="2000" u="none" baseline="0" dirty="0">
                <a:solidFill>
                  <a:schemeClr val="tx1"/>
                </a:solidFill>
                <a:latin typeface="Calibri" panose="020F0502020204030204" pitchFamily="2" charset="0"/>
                <a:ea typeface="宋体" panose="02010600030101010101" pitchFamily="2" charset="-122"/>
              </a:rPr>
              <a:t>标记，且</a:t>
            </a:r>
            <a:r>
              <a:rPr lang="en-US" altLang="x-none" sz="2000" u="none" baseline="0" dirty="0">
                <a:solidFill>
                  <a:schemeClr val="tx1"/>
                </a:solidFill>
                <a:latin typeface="Calibri" panose="020F0502020204030204" pitchFamily="2" charset="0"/>
                <a:ea typeface="宋体" panose="02010600030101010101" pitchFamily="2" charset="-122"/>
              </a:rPr>
              <a:t>&lt;body&gt;</a:t>
            </a:r>
            <a:r>
              <a:rPr lang="zh-CN" altLang="en-US" sz="2000" u="none" baseline="0" dirty="0">
                <a:solidFill>
                  <a:schemeClr val="tx1"/>
                </a:solidFill>
                <a:latin typeface="Calibri" panose="020F0502020204030204" pitchFamily="2" charset="0"/>
                <a:ea typeface="宋体" panose="02010600030101010101" pitchFamily="2" charset="-122"/>
              </a:rPr>
              <a:t>标记必须在</a:t>
            </a:r>
            <a:r>
              <a:rPr lang="en-US" altLang="x-none" sz="2000" u="none" baseline="0" dirty="0">
                <a:solidFill>
                  <a:schemeClr val="tx1"/>
                </a:solidFill>
                <a:latin typeface="Calibri" panose="020F0502020204030204" pitchFamily="2" charset="0"/>
                <a:ea typeface="宋体" panose="02010600030101010101" pitchFamily="2" charset="-122"/>
              </a:rPr>
              <a:t>&lt;html&gt;</a:t>
            </a:r>
            <a:r>
              <a:rPr lang="zh-CN" altLang="en-US" sz="2000" u="none" baseline="0" dirty="0">
                <a:solidFill>
                  <a:schemeClr val="tx1"/>
                </a:solidFill>
                <a:latin typeface="Calibri" panose="020F0502020204030204" pitchFamily="2" charset="0"/>
                <a:ea typeface="宋体" panose="02010600030101010101" pitchFamily="2" charset="-122"/>
              </a:rPr>
              <a:t>标记内，位于</a:t>
            </a:r>
            <a:r>
              <a:rPr lang="en-US" altLang="x-none" sz="2000" u="none" baseline="0" dirty="0">
                <a:solidFill>
                  <a:schemeClr val="tx1"/>
                </a:solidFill>
                <a:latin typeface="Calibri" panose="020F0502020204030204" pitchFamily="2" charset="0"/>
                <a:ea typeface="宋体" panose="02010600030101010101" pitchFamily="2" charset="-122"/>
              </a:rPr>
              <a:t>&lt;head&gt;</a:t>
            </a:r>
            <a:r>
              <a:rPr lang="zh-CN" altLang="en-US" sz="2000" u="none" baseline="0" dirty="0">
                <a:solidFill>
                  <a:schemeClr val="tx1"/>
                </a:solidFill>
                <a:latin typeface="Calibri" panose="020F0502020204030204" pitchFamily="2" charset="0"/>
                <a:ea typeface="宋体" panose="02010600030101010101" pitchFamily="2" charset="-122"/>
              </a:rPr>
              <a:t>头部标记之后</a:t>
            </a:r>
            <a:r>
              <a:rPr lang="en-US" altLang="x-none" sz="2000" u="none" baseline="0" dirty="0">
                <a:solidFill>
                  <a:schemeClr val="tx1"/>
                </a:solidFill>
                <a:latin typeface="Calibri" panose="020F0502020204030204" pitchFamily="2" charset="0"/>
                <a:ea typeface="宋体" panose="02010600030101010101" pitchFamily="2" charset="-122"/>
              </a:rPr>
              <a:t>.</a:t>
            </a:r>
            <a:endParaRPr lang="zh-CN" altLang="en-US" sz="2000" u="none" baseline="0" dirty="0">
              <a:solidFill>
                <a:schemeClr val="tx1"/>
              </a:solidFill>
              <a:latin typeface="Calibri" panose="020F0502020204030204" pitchFamily="2" charset="0"/>
              <a:ea typeface="宋体" panose="02010600030101010101" pitchFamily="2" charset="-122"/>
            </a:endParaRPr>
          </a:p>
          <a:p>
            <a:pPr eaLnBrk="0" hangingPunct="0"/>
            <a:endParaRPr lang="zh-CN" altLang="en-US" dirty="0">
              <a:latin typeface="Calibri" panose="020F0502020204030204" pitchFamily="2"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a:t>
            </a:r>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标签关系</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29698"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9699"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29700"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29701" name="矩形 5"/>
          <p:cNvSpPr/>
          <p:nvPr/>
        </p:nvSpPr>
        <p:spPr>
          <a:xfrm>
            <a:off x="611188" y="1844675"/>
            <a:ext cx="8353425" cy="4662488"/>
          </a:xfrm>
          <a:prstGeom prst="rect">
            <a:avLst/>
          </a:prstGeom>
          <a:noFill/>
          <a:ln w="9525">
            <a:noFill/>
          </a:ln>
        </p:spPr>
        <p:txBody>
          <a:bodyPr anchor="t">
            <a:spAutoFit/>
          </a:bodyPr>
          <a:p>
            <a:pPr eaLnBrk="0" hangingPunct="0">
              <a:lnSpc>
                <a:spcPct val="150000"/>
              </a:lnSpc>
            </a:pPr>
            <a:r>
              <a:rPr lang="zh-CN" altLang="en-US" dirty="0">
                <a:latin typeface="Calibri" panose="020F0502020204030204" pitchFamily="2" charset="0"/>
                <a:ea typeface="宋体" panose="02010600030101010101" pitchFamily="2" charset="-122"/>
              </a:rPr>
              <a:t>1.嵌套关系</a:t>
            </a:r>
            <a:endParaRPr lang="zh-CN" altLang="en-US" dirty="0">
              <a:latin typeface="Calibri" panose="020F0502020204030204" pitchFamily="2" charset="0"/>
              <a:ea typeface="宋体" panose="02010600030101010101" pitchFamily="2" charset="-122"/>
            </a:endParaRPr>
          </a:p>
          <a:p>
            <a:pPr eaLnBrk="0" hangingPunct="0">
              <a:lnSpc>
                <a:spcPct val="150000"/>
              </a:lnSpc>
            </a:pPr>
            <a:r>
              <a:rPr lang="zh-CN" altLang="en-US" dirty="0">
                <a:latin typeface="Calibri" panose="020F0502020204030204" pitchFamily="2" charset="0"/>
                <a:ea typeface="宋体" panose="02010600030101010101" pitchFamily="2" charset="-122"/>
              </a:rPr>
              <a:t>2.并列关系</a:t>
            </a:r>
            <a:endParaRPr lang="en-US" altLang="x-none" dirty="0">
              <a:latin typeface="Calibri" panose="020F0502020204030204" pitchFamily="2" charset="0"/>
              <a:ea typeface="宋体" panose="02010600030101010101" pitchFamily="2" charset="-122"/>
            </a:endParaRPr>
          </a:p>
          <a:p>
            <a:pPr eaLnBrk="0" hangingPunct="0">
              <a:lnSpc>
                <a:spcPct val="150000"/>
              </a:lnSpc>
            </a:pPr>
            <a:r>
              <a:rPr lang="zh-CN" altLang="en-US" dirty="0">
                <a:latin typeface="Calibri" panose="020F0502020204030204" pitchFamily="2" charset="0"/>
                <a:ea typeface="宋体" panose="02010600030101010101" pitchFamily="2" charset="-122"/>
              </a:rPr>
              <a:t>嵌套关系：类似父亲和儿子之间的关系</a:t>
            </a:r>
            <a:endParaRPr lang="en-US" altLang="x-none" dirty="0">
              <a:latin typeface="Calibri" panose="020F0502020204030204" pitchFamily="2" charset="0"/>
              <a:ea typeface="宋体" panose="02010600030101010101" pitchFamily="2" charset="-122"/>
            </a:endParaRPr>
          </a:p>
          <a:p>
            <a:pPr eaLnBrk="0" hangingPunct="0">
              <a:lnSpc>
                <a:spcPct val="150000"/>
              </a:lnSpc>
            </a:pPr>
            <a:r>
              <a:rPr lang="en-US" altLang="x-none" dirty="0">
                <a:latin typeface="Calibri" panose="020F0502020204030204" pitchFamily="2" charset="0"/>
                <a:ea typeface="宋体" panose="02010600030101010101" pitchFamily="2" charset="-122"/>
              </a:rPr>
              <a:t>                  &lt;html&gt;</a:t>
            </a:r>
            <a:endParaRPr lang="en-US" altLang="x-none" dirty="0">
              <a:latin typeface="Calibri" panose="020F0502020204030204" pitchFamily="2" charset="0"/>
              <a:ea typeface="宋体" panose="02010600030101010101" pitchFamily="2" charset="-122"/>
            </a:endParaRPr>
          </a:p>
          <a:p>
            <a:pPr eaLnBrk="0" hangingPunct="0">
              <a:lnSpc>
                <a:spcPct val="150000"/>
              </a:lnSpc>
            </a:pPr>
            <a:r>
              <a:rPr lang="en-US" altLang="x-none" dirty="0">
                <a:latin typeface="Calibri" panose="020F0502020204030204" pitchFamily="2" charset="0"/>
                <a:ea typeface="宋体" panose="02010600030101010101" pitchFamily="2" charset="-122"/>
              </a:rPr>
              <a:t>                        &lt;head&gt;&lt;/head&gt;</a:t>
            </a:r>
            <a:endParaRPr lang="en-US" altLang="x-none" dirty="0">
              <a:latin typeface="Calibri" panose="020F0502020204030204" pitchFamily="2" charset="0"/>
              <a:ea typeface="宋体" panose="02010600030101010101" pitchFamily="2" charset="-122"/>
            </a:endParaRPr>
          </a:p>
          <a:p>
            <a:pPr eaLnBrk="0" hangingPunct="0">
              <a:lnSpc>
                <a:spcPct val="150000"/>
              </a:lnSpc>
            </a:pPr>
            <a:r>
              <a:rPr lang="en-US" altLang="x-none" dirty="0">
                <a:latin typeface="Calibri" panose="020F0502020204030204" pitchFamily="2" charset="0"/>
                <a:ea typeface="宋体" panose="02010600030101010101" pitchFamily="2" charset="-122"/>
              </a:rPr>
              <a:t>                        &lt;body&gt;&lt;/body&gt;</a:t>
            </a:r>
            <a:endParaRPr lang="en-US" altLang="x-none" dirty="0">
              <a:latin typeface="Calibri" panose="020F0502020204030204" pitchFamily="2" charset="0"/>
              <a:ea typeface="宋体" panose="02010600030101010101" pitchFamily="2" charset="-122"/>
            </a:endParaRPr>
          </a:p>
          <a:p>
            <a:pPr eaLnBrk="0" hangingPunct="0">
              <a:lnSpc>
                <a:spcPct val="150000"/>
              </a:lnSpc>
            </a:pPr>
            <a:r>
              <a:rPr lang="en-US" altLang="x-none" dirty="0">
                <a:latin typeface="Calibri" panose="020F0502020204030204" pitchFamily="2" charset="0"/>
                <a:ea typeface="宋体" panose="02010600030101010101" pitchFamily="2" charset="-122"/>
              </a:rPr>
              <a:t>                 &lt;/html&gt;</a:t>
            </a:r>
            <a:endParaRPr lang="en-US" altLang="x-none" dirty="0">
              <a:latin typeface="Calibri" panose="020F0502020204030204" pitchFamily="2" charset="0"/>
              <a:ea typeface="宋体" panose="02010600030101010101" pitchFamily="2" charset="-122"/>
            </a:endParaRPr>
          </a:p>
          <a:p>
            <a:pPr eaLnBrk="0" hangingPunct="0">
              <a:lnSpc>
                <a:spcPct val="150000"/>
              </a:lnSpc>
            </a:pPr>
            <a:r>
              <a:rPr lang="zh-CN" altLang="en-US" dirty="0">
                <a:latin typeface="Calibri" panose="020F0502020204030204" pitchFamily="2" charset="0"/>
                <a:ea typeface="宋体" panose="02010600030101010101" pitchFamily="2" charset="-122"/>
              </a:rPr>
              <a:t>并列关系：类似与兄弟之间的关系</a:t>
            </a:r>
            <a:endParaRPr lang="en-US" altLang="x-none" dirty="0">
              <a:latin typeface="Calibri" panose="020F0502020204030204" pitchFamily="2" charset="0"/>
              <a:ea typeface="宋体" panose="02010600030101010101" pitchFamily="2" charset="-122"/>
            </a:endParaRPr>
          </a:p>
          <a:p>
            <a:pPr eaLnBrk="0" hangingPunct="0">
              <a:lnSpc>
                <a:spcPct val="150000"/>
              </a:lnSpc>
            </a:pPr>
            <a:r>
              <a:rPr lang="en-US" altLang="x-none" dirty="0">
                <a:latin typeface="Calibri" panose="020F0502020204030204" pitchFamily="2" charset="0"/>
                <a:ea typeface="宋体" panose="02010600030101010101" pitchFamily="2" charset="-122"/>
              </a:rPr>
              <a:t>                      &lt;head&gt;&lt;/head&gt;                </a:t>
            </a:r>
            <a:endParaRPr lang="en-US" altLang="x-none" dirty="0">
              <a:latin typeface="Calibri" panose="020F0502020204030204" pitchFamily="2" charset="0"/>
              <a:ea typeface="宋体" panose="02010600030101010101" pitchFamily="2" charset="-122"/>
            </a:endParaRPr>
          </a:p>
          <a:p>
            <a:pPr eaLnBrk="0" hangingPunct="0">
              <a:lnSpc>
                <a:spcPct val="150000"/>
              </a:lnSpc>
            </a:pPr>
            <a:r>
              <a:rPr lang="en-US" altLang="x-none" dirty="0">
                <a:latin typeface="Calibri" panose="020F0502020204030204" pitchFamily="2" charset="0"/>
                <a:ea typeface="宋体" panose="02010600030101010101" pitchFamily="2" charset="-122"/>
              </a:rPr>
              <a:t>                       &lt;body&gt;&lt;/body&gt;                 </a:t>
            </a:r>
            <a:endParaRPr lang="en-US" altLang="x-none" dirty="0">
              <a:latin typeface="Calibri" panose="020F0502020204030204" pitchFamily="2" charset="0"/>
              <a:ea typeface="宋体" panose="02010600030101010101" pitchFamily="2" charset="-122"/>
            </a:endParaRPr>
          </a:p>
          <a:p>
            <a:pPr eaLnBrk="0" hangingPunct="0">
              <a:lnSpc>
                <a:spcPct val="150000"/>
              </a:lnSpc>
            </a:pPr>
            <a:endParaRPr lang="zh-CN" altLang="en-US" dirty="0">
              <a:latin typeface="Calibri" panose="020F0502020204030204" pitchFamily="2" charset="0"/>
              <a:ea typeface="宋体" panose="02010600030101010101" pitchFamily="2" charset="-122"/>
            </a:endParaRPr>
          </a:p>
        </p:txBody>
      </p:sp>
      <p:sp>
        <p:nvSpPr>
          <p:cNvPr id="29702" name="右大括号 8"/>
          <p:cNvSpPr/>
          <p:nvPr/>
        </p:nvSpPr>
        <p:spPr>
          <a:xfrm>
            <a:off x="3492500" y="5373688"/>
            <a:ext cx="358775" cy="503237"/>
          </a:xfrm>
          <a:prstGeom prst="rightBrace">
            <a:avLst>
              <a:gd name="adj1" fmla="val 8201"/>
              <a:gd name="adj2" fmla="val 50000"/>
            </a:avLst>
          </a:prstGeom>
          <a:noFill/>
          <a:ln w="9525" cap="flat" cmpd="sng">
            <a:solidFill>
              <a:srgbClr val="4A7EBB"/>
            </a:solidFill>
            <a:prstDash val="solid"/>
            <a:round/>
            <a:headEnd type="none" w="med" len="med"/>
            <a:tailEnd type="none" w="med" len="med"/>
          </a:ln>
        </p:spPr>
        <p:txBody>
          <a:bodyPr anchor="ctr"/>
          <a:p>
            <a:pPr algn="ctr" eaLnBrk="0" hangingPunct="0"/>
            <a:endParaRPr lang="zh-CN" altLang="en-US" dirty="0">
              <a:latin typeface="Calibri" panose="020F0502020204030204" pitchFamily="2"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a:t>
            </a:r>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标签分类</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30722"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30723"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30724"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30725" name="矩形 6"/>
          <p:cNvSpPr/>
          <p:nvPr/>
        </p:nvSpPr>
        <p:spPr>
          <a:xfrm>
            <a:off x="611188" y="1773238"/>
            <a:ext cx="2952750" cy="368300"/>
          </a:xfrm>
          <a:prstGeom prst="rect">
            <a:avLst/>
          </a:prstGeom>
          <a:noFill/>
          <a:ln w="9525">
            <a:noFill/>
          </a:ln>
        </p:spPr>
        <p:txBody>
          <a:bodyPr anchor="t">
            <a:spAutoFit/>
          </a:bodyPr>
          <a:p>
            <a:pPr eaLnBrk="0" hangingPunct="0"/>
            <a:endParaRPr lang="zh-CN" altLang="en-US" b="1" dirty="0">
              <a:solidFill>
                <a:srgbClr val="009ED6"/>
              </a:solidFill>
              <a:latin typeface="宋体" panose="02010600030101010101" pitchFamily="2" charset="-122"/>
              <a:ea typeface="宋体" panose="02010600030101010101" pitchFamily="2" charset="-122"/>
            </a:endParaRPr>
          </a:p>
        </p:txBody>
      </p:sp>
      <p:sp>
        <p:nvSpPr>
          <p:cNvPr id="30726" name="矩形 7"/>
          <p:cNvSpPr/>
          <p:nvPr/>
        </p:nvSpPr>
        <p:spPr>
          <a:xfrm>
            <a:off x="588963" y="1665288"/>
            <a:ext cx="3600450" cy="584200"/>
          </a:xfrm>
          <a:prstGeom prst="rect">
            <a:avLst/>
          </a:prstGeom>
          <a:noFill/>
          <a:ln w="9525">
            <a:noFill/>
          </a:ln>
        </p:spPr>
        <p:txBody>
          <a:bodyPr anchor="t">
            <a:spAutoFit/>
          </a:bodyPr>
          <a:p>
            <a:pPr indent="457200" eaLnBrk="0" hangingPunct="0">
              <a:lnSpc>
                <a:spcPct val="150000"/>
              </a:lnSpc>
            </a:pPr>
            <a:r>
              <a:rPr lang="en-US" altLang="x-none" sz="2400" b="1" dirty="0">
                <a:solidFill>
                  <a:srgbClr val="009ED6"/>
                </a:solidFill>
                <a:latin typeface="Calibri" panose="020F0502020204030204" pitchFamily="2" charset="0"/>
                <a:ea typeface="宋体" panose="02010600030101010101" pitchFamily="2" charset="-122"/>
              </a:rPr>
              <a:t>HTML</a:t>
            </a:r>
            <a:r>
              <a:rPr lang="zh-CN" altLang="en-US" sz="2400" b="1" dirty="0">
                <a:solidFill>
                  <a:srgbClr val="009ED6"/>
                </a:solidFill>
                <a:latin typeface="宋体" panose="02010600030101010101" pitchFamily="2" charset="-122"/>
                <a:ea typeface="宋体" panose="02010600030101010101" pitchFamily="2" charset="-122"/>
              </a:rPr>
              <a:t>标记</a:t>
            </a:r>
            <a:r>
              <a:rPr lang="en-US" altLang="x-none" sz="2400" b="1" dirty="0">
                <a:solidFill>
                  <a:srgbClr val="009ED6"/>
                </a:solidFill>
                <a:latin typeface="宋体" panose="02010600030101010101" pitchFamily="2" charset="-122"/>
                <a:ea typeface="宋体" panose="02010600030101010101" pitchFamily="2" charset="-122"/>
              </a:rPr>
              <a:t>—</a:t>
            </a:r>
            <a:r>
              <a:rPr lang="zh-CN" altLang="en-US" sz="2400" b="1" dirty="0">
                <a:solidFill>
                  <a:srgbClr val="009ED6"/>
                </a:solidFill>
                <a:latin typeface="Calibri" panose="020F0502020204030204" pitchFamily="2" charset="0"/>
                <a:ea typeface="宋体" panose="02010600030101010101" pitchFamily="2" charset="-122"/>
              </a:rPr>
              <a:t>双标记</a:t>
            </a:r>
            <a:endParaRPr lang="zh-CN" altLang="en-US" sz="2400" b="1" dirty="0">
              <a:solidFill>
                <a:srgbClr val="009ED6"/>
              </a:solidFill>
              <a:latin typeface="Calibri" panose="020F0502020204030204" pitchFamily="2" charset="0"/>
              <a:ea typeface="宋体" panose="02010600030101010101" pitchFamily="2" charset="-122"/>
            </a:endParaRPr>
          </a:p>
        </p:txBody>
      </p:sp>
      <p:sp>
        <p:nvSpPr>
          <p:cNvPr id="30727" name="TextBox 8"/>
          <p:cNvSpPr txBox="1"/>
          <p:nvPr/>
        </p:nvSpPr>
        <p:spPr>
          <a:xfrm>
            <a:off x="627063" y="2349500"/>
            <a:ext cx="7920037" cy="3276600"/>
          </a:xfrm>
          <a:prstGeom prst="rect">
            <a:avLst/>
          </a:prstGeom>
          <a:noFill/>
          <a:ln w="9525">
            <a:noFill/>
          </a:ln>
        </p:spPr>
        <p:txBody>
          <a:bodyPr anchor="t">
            <a:spAutoFit/>
          </a:bodyPr>
          <a:p>
            <a:pPr indent="457200" eaLnBrk="0" hangingPunct="0">
              <a:lnSpc>
                <a:spcPct val="150000"/>
              </a:lnSpc>
            </a:pPr>
            <a:r>
              <a:rPr lang="zh-CN" altLang="en-US" dirty="0">
                <a:latin typeface="Calibri" panose="020F0502020204030204" pitchFamily="2" charset="0"/>
                <a:ea typeface="宋体" panose="02010600030101010101" pitchFamily="2" charset="-122"/>
              </a:rPr>
              <a:t>双标记也称体标记，是指由开始和结束两个标记符组成的标记。其基本语法格式如下：</a:t>
            </a:r>
            <a:endParaRPr lang="en-US" altLang="x-none" dirty="0">
              <a:latin typeface="Calibri" panose="020F0502020204030204" pitchFamily="2" charset="0"/>
              <a:ea typeface="宋体" panose="02010600030101010101" pitchFamily="2" charset="-122"/>
            </a:endParaRPr>
          </a:p>
          <a:p>
            <a:pPr indent="457200" eaLnBrk="0" hangingPunct="0">
              <a:lnSpc>
                <a:spcPct val="150000"/>
              </a:lnSpc>
            </a:pPr>
            <a:r>
              <a:rPr lang="en-US" altLang="x-none" dirty="0">
                <a:latin typeface="Calibri" panose="020F0502020204030204" pitchFamily="2" charset="0"/>
                <a:ea typeface="宋体" panose="02010600030101010101" pitchFamily="2" charset="-122"/>
              </a:rPr>
              <a:t>       &lt;</a:t>
            </a:r>
            <a:r>
              <a:rPr lang="zh-CN" altLang="en-US" dirty="0">
                <a:latin typeface="Calibri" panose="020F0502020204030204" pitchFamily="2" charset="0"/>
                <a:ea typeface="宋体" panose="02010600030101010101" pitchFamily="2" charset="-122"/>
              </a:rPr>
              <a:t>标记名</a:t>
            </a:r>
            <a:r>
              <a:rPr lang="en-US" altLang="x-none" dirty="0">
                <a:latin typeface="Calibri" panose="020F0502020204030204" pitchFamily="2" charset="0"/>
                <a:ea typeface="宋体" panose="02010600030101010101" pitchFamily="2" charset="-122"/>
              </a:rPr>
              <a:t>&gt;&lt;/</a:t>
            </a:r>
            <a:r>
              <a:rPr lang="zh-CN" altLang="en-US" dirty="0">
                <a:latin typeface="Calibri" panose="020F0502020204030204" pitchFamily="2" charset="0"/>
                <a:ea typeface="宋体" panose="02010600030101010101" pitchFamily="2" charset="-122"/>
              </a:rPr>
              <a:t>标记名</a:t>
            </a:r>
            <a:r>
              <a:rPr lang="en-US" altLang="x-none" dirty="0">
                <a:latin typeface="Calibri" panose="020F0502020204030204" pitchFamily="2" charset="0"/>
                <a:ea typeface="宋体" panose="02010600030101010101" pitchFamily="2" charset="-122"/>
              </a:rPr>
              <a:t>&gt;</a:t>
            </a:r>
            <a:endParaRPr lang="en-US" altLang="x-none" dirty="0">
              <a:latin typeface="Calibri" panose="020F0502020204030204" pitchFamily="2" charset="0"/>
              <a:ea typeface="宋体" panose="02010600030101010101" pitchFamily="2" charset="-122"/>
            </a:endParaRPr>
          </a:p>
          <a:p>
            <a:pPr indent="457200" eaLnBrk="0" hangingPunct="0">
              <a:lnSpc>
                <a:spcPct val="150000"/>
              </a:lnSpc>
            </a:pPr>
            <a:r>
              <a:rPr lang="zh-CN" altLang="en-US" dirty="0">
                <a:latin typeface="Calibri" panose="020F0502020204030204" pitchFamily="2" charset="0"/>
                <a:ea typeface="宋体" panose="02010600030101010101" pitchFamily="2" charset="-122"/>
              </a:rPr>
              <a:t>该语法中“</a:t>
            </a:r>
            <a:r>
              <a:rPr lang="en-US" altLang="x-none" dirty="0">
                <a:latin typeface="Calibri" panose="020F0502020204030204" pitchFamily="2" charset="0"/>
                <a:ea typeface="宋体" panose="02010600030101010101" pitchFamily="2" charset="-122"/>
              </a:rPr>
              <a:t>&lt;</a:t>
            </a:r>
            <a:r>
              <a:rPr lang="zh-CN" altLang="en-US" dirty="0">
                <a:latin typeface="Calibri" panose="020F0502020204030204" pitchFamily="2" charset="0"/>
                <a:ea typeface="宋体" panose="02010600030101010101" pitchFamily="2" charset="-122"/>
              </a:rPr>
              <a:t>标记名</a:t>
            </a:r>
            <a:r>
              <a:rPr lang="en-US" altLang="x-none" dirty="0">
                <a:latin typeface="Calibri" panose="020F0502020204030204" pitchFamily="2" charset="0"/>
                <a:ea typeface="宋体" panose="02010600030101010101" pitchFamily="2" charset="-122"/>
              </a:rPr>
              <a:t>&gt;</a:t>
            </a:r>
            <a:r>
              <a:rPr lang="zh-CN" altLang="en-US" dirty="0">
                <a:latin typeface="Calibri" panose="020F0502020204030204" pitchFamily="2" charset="0"/>
                <a:ea typeface="宋体" panose="02010600030101010101" pitchFamily="2" charset="-122"/>
              </a:rPr>
              <a:t>”表示该标记的作用开始，一般称为“开始标记（</a:t>
            </a:r>
            <a:r>
              <a:rPr lang="en-US" altLang="x-none" dirty="0">
                <a:latin typeface="Calibri" panose="020F0502020204030204" pitchFamily="2" charset="0"/>
                <a:ea typeface="宋体" panose="02010600030101010101" pitchFamily="2" charset="-122"/>
              </a:rPr>
              <a:t>start tag</a:t>
            </a:r>
            <a:r>
              <a:rPr lang="zh-CN" altLang="en-US" dirty="0">
                <a:latin typeface="Calibri" panose="020F0502020204030204" pitchFamily="2" charset="0"/>
                <a:ea typeface="宋体" panose="02010600030101010101" pitchFamily="2" charset="-122"/>
              </a:rPr>
              <a:t>）”，“</a:t>
            </a:r>
            <a:r>
              <a:rPr lang="en-US" altLang="x-none" dirty="0">
                <a:latin typeface="Calibri" panose="020F0502020204030204" pitchFamily="2" charset="0"/>
                <a:ea typeface="宋体" panose="02010600030101010101" pitchFamily="2" charset="-122"/>
              </a:rPr>
              <a:t>&lt;/</a:t>
            </a:r>
            <a:r>
              <a:rPr lang="zh-CN" altLang="en-US" dirty="0">
                <a:latin typeface="Calibri" panose="020F0502020204030204" pitchFamily="2" charset="0"/>
                <a:ea typeface="宋体" panose="02010600030101010101" pitchFamily="2" charset="-122"/>
              </a:rPr>
              <a:t>标记名</a:t>
            </a:r>
            <a:r>
              <a:rPr lang="en-US" altLang="x-none" dirty="0">
                <a:latin typeface="Calibri" panose="020F0502020204030204" pitchFamily="2" charset="0"/>
                <a:ea typeface="宋体" panose="02010600030101010101" pitchFamily="2" charset="-122"/>
              </a:rPr>
              <a:t>&gt;</a:t>
            </a:r>
            <a:r>
              <a:rPr lang="zh-CN" altLang="en-US" dirty="0">
                <a:latin typeface="Calibri" panose="020F0502020204030204" pitchFamily="2" charset="0"/>
                <a:ea typeface="宋体" panose="02010600030101010101" pitchFamily="2" charset="-122"/>
              </a:rPr>
              <a:t>” 表示该标记的作用结束，一般称为“结束标记（</a:t>
            </a:r>
            <a:r>
              <a:rPr lang="en-US" altLang="x-none" dirty="0">
                <a:latin typeface="Calibri" panose="020F0502020204030204" pitchFamily="2" charset="0"/>
                <a:ea typeface="宋体" panose="02010600030101010101" pitchFamily="2" charset="-122"/>
              </a:rPr>
              <a:t>end tag</a:t>
            </a:r>
            <a:r>
              <a:rPr lang="zh-CN" altLang="en-US" dirty="0">
                <a:latin typeface="Calibri" panose="020F0502020204030204" pitchFamily="2" charset="0"/>
                <a:ea typeface="宋体" panose="02010600030101010101" pitchFamily="2" charset="-122"/>
              </a:rPr>
              <a:t>）”。和开始标记相比，结束标记只是在前面加了一个关闭符“</a:t>
            </a:r>
            <a:r>
              <a:rPr lang="en-US" altLang="x-none" dirty="0">
                <a:latin typeface="Calibri" panose="020F0502020204030204" pitchFamily="2" charset="0"/>
                <a:ea typeface="宋体" panose="02010600030101010101" pitchFamily="2" charset="-122"/>
              </a:rPr>
              <a:t>/</a:t>
            </a:r>
            <a:r>
              <a:rPr lang="zh-CN" altLang="en-US" dirty="0">
                <a:latin typeface="Calibri" panose="020F0502020204030204" pitchFamily="2" charset="0"/>
                <a:ea typeface="宋体" panose="02010600030101010101" pitchFamily="2" charset="-122"/>
              </a:rPr>
              <a:t>”。</a:t>
            </a:r>
            <a:endParaRPr lang="zh-CN" altLang="en-US" dirty="0">
              <a:latin typeface="Calibri" panose="020F0502020204030204" pitchFamily="2" charset="0"/>
              <a:ea typeface="宋体" panose="02010600030101010101" pitchFamily="2" charset="-122"/>
            </a:endParaRPr>
          </a:p>
          <a:p>
            <a:pPr indent="457200" eaLnBrk="0" hangingPunct="0"/>
            <a:endParaRPr lang="zh-CN" altLang="en-US" dirty="0">
              <a:latin typeface="Calibri" panose="020F0502020204030204" pitchFamily="2"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a:t>
            </a:r>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标签分类</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31746"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31747"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31748"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31749" name="矩形 5"/>
          <p:cNvSpPr/>
          <p:nvPr/>
        </p:nvSpPr>
        <p:spPr>
          <a:xfrm>
            <a:off x="611188" y="1773238"/>
            <a:ext cx="2138362" cy="368300"/>
          </a:xfrm>
          <a:prstGeom prst="rect">
            <a:avLst/>
          </a:prstGeom>
          <a:noFill/>
          <a:ln w="9525">
            <a:noFill/>
          </a:ln>
        </p:spPr>
        <p:txBody>
          <a:bodyPr wrap="none" anchor="t">
            <a:spAutoFit/>
          </a:bodyPr>
          <a:p>
            <a:pPr eaLnBrk="0" hangingPunct="0"/>
            <a:r>
              <a:rPr lang="en-US" altLang="x-none" b="1" dirty="0">
                <a:solidFill>
                  <a:srgbClr val="009ED6"/>
                </a:solidFill>
                <a:latin typeface="Calibri" panose="020F0502020204030204" pitchFamily="2" charset="0"/>
                <a:ea typeface="宋体" panose="02010600030101010101" pitchFamily="2" charset="-122"/>
              </a:rPr>
              <a:t>HTML</a:t>
            </a:r>
            <a:r>
              <a:rPr lang="zh-CN" altLang="en-US" b="1" dirty="0">
                <a:solidFill>
                  <a:srgbClr val="009ED6"/>
                </a:solidFill>
                <a:latin typeface="宋体" panose="02010600030101010101" pitchFamily="2" charset="-122"/>
                <a:ea typeface="宋体" panose="02010600030101010101" pitchFamily="2" charset="-122"/>
              </a:rPr>
              <a:t>标记</a:t>
            </a:r>
            <a:r>
              <a:rPr lang="en-US" altLang="x-none" b="1" dirty="0">
                <a:solidFill>
                  <a:srgbClr val="009ED6"/>
                </a:solidFill>
                <a:latin typeface="宋体" panose="02010600030101010101" pitchFamily="2" charset="-122"/>
                <a:ea typeface="宋体" panose="02010600030101010101" pitchFamily="2" charset="-122"/>
              </a:rPr>
              <a:t>—</a:t>
            </a:r>
            <a:r>
              <a:rPr lang="zh-CN" altLang="en-US" b="1" dirty="0">
                <a:solidFill>
                  <a:srgbClr val="009ED6"/>
                </a:solidFill>
                <a:latin typeface="Calibri" panose="020F0502020204030204" pitchFamily="2" charset="0"/>
                <a:ea typeface="宋体" panose="02010600030101010101" pitchFamily="2" charset="-122"/>
              </a:rPr>
              <a:t>单标记</a:t>
            </a:r>
            <a:endParaRPr lang="zh-CN" altLang="en-US" b="1" dirty="0">
              <a:solidFill>
                <a:srgbClr val="009ED6"/>
              </a:solidFill>
              <a:latin typeface="Calibri" panose="020F0502020204030204" pitchFamily="2" charset="0"/>
              <a:ea typeface="宋体" panose="02010600030101010101" pitchFamily="2" charset="-122"/>
            </a:endParaRPr>
          </a:p>
        </p:txBody>
      </p:sp>
      <p:sp>
        <p:nvSpPr>
          <p:cNvPr id="31750" name="矩形 6"/>
          <p:cNvSpPr/>
          <p:nvPr/>
        </p:nvSpPr>
        <p:spPr>
          <a:xfrm>
            <a:off x="611188" y="2349500"/>
            <a:ext cx="7921625" cy="2030413"/>
          </a:xfrm>
          <a:prstGeom prst="rect">
            <a:avLst/>
          </a:prstGeom>
          <a:noFill/>
          <a:ln w="9525">
            <a:noFill/>
          </a:ln>
        </p:spPr>
        <p:txBody>
          <a:bodyPr anchor="t">
            <a:spAutoFit/>
          </a:bodyPr>
          <a:p>
            <a:pPr indent="457200" eaLnBrk="0" hangingPunct="0">
              <a:lnSpc>
                <a:spcPct val="150000"/>
              </a:lnSpc>
            </a:pPr>
            <a:r>
              <a:rPr lang="zh-CN" altLang="en-US" sz="2400" dirty="0">
                <a:latin typeface="Calibri" panose="020F0502020204030204" pitchFamily="2" charset="0"/>
                <a:ea typeface="宋体" panose="02010600030101010101" pitchFamily="2" charset="-122"/>
              </a:rPr>
              <a:t>单标记也称空标记，是指用一个标记符号即可完整地描述某个功能的标记。其基本语法格式如下：</a:t>
            </a:r>
            <a:endParaRPr lang="en-US" altLang="x-none" sz="2400" dirty="0">
              <a:latin typeface="Calibri" panose="020F0502020204030204" pitchFamily="2" charset="0"/>
              <a:ea typeface="宋体" panose="02010600030101010101" pitchFamily="2" charset="-122"/>
            </a:endParaRPr>
          </a:p>
          <a:p>
            <a:pPr indent="457200" eaLnBrk="0" hangingPunct="0">
              <a:lnSpc>
                <a:spcPct val="150000"/>
              </a:lnSpc>
            </a:pPr>
            <a:endParaRPr lang="en-US" altLang="x-none" dirty="0">
              <a:latin typeface="Calibri" panose="020F0502020204030204" pitchFamily="2" charset="0"/>
              <a:ea typeface="宋体" panose="02010600030101010101" pitchFamily="2" charset="-122"/>
            </a:endParaRPr>
          </a:p>
          <a:p>
            <a:pPr indent="457200" eaLnBrk="0" hangingPunct="0">
              <a:lnSpc>
                <a:spcPct val="150000"/>
              </a:lnSpc>
            </a:pPr>
            <a:r>
              <a:rPr lang="en-US" altLang="x-none" dirty="0">
                <a:latin typeface="Calibri" panose="020F0502020204030204" pitchFamily="2" charset="0"/>
                <a:ea typeface="宋体" panose="02010600030101010101" pitchFamily="2" charset="-122"/>
              </a:rPr>
              <a:t>   &lt;</a:t>
            </a:r>
            <a:r>
              <a:rPr lang="zh-CN" altLang="en-US" dirty="0">
                <a:latin typeface="Calibri" panose="020F0502020204030204" pitchFamily="2" charset="0"/>
                <a:ea typeface="宋体" panose="02010600030101010101" pitchFamily="2" charset="-122"/>
              </a:rPr>
              <a:t>标记名</a:t>
            </a:r>
            <a:r>
              <a:rPr lang="en-US" altLang="x-none" dirty="0">
                <a:latin typeface="Calibri" panose="020F0502020204030204" pitchFamily="2" charset="0"/>
                <a:ea typeface="宋体" panose="02010600030101010101" pitchFamily="2" charset="-122"/>
              </a:rPr>
              <a:t>/&gt;</a:t>
            </a:r>
            <a:endParaRPr lang="zh-CN" altLang="en-US" dirty="0">
              <a:latin typeface="Calibri" panose="020F0502020204030204" pitchFamily="2"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结构   </a:t>
            </a:r>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骨架</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32770"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32771"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32772"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pic>
        <p:nvPicPr>
          <p:cNvPr id="32773" name="图片 17"/>
          <p:cNvPicPr>
            <a:picLocks noChangeAspect="1"/>
          </p:cNvPicPr>
          <p:nvPr/>
        </p:nvPicPr>
        <p:blipFill>
          <a:blip r:embed="rId1"/>
          <a:stretch>
            <a:fillRect/>
          </a:stretch>
        </p:blipFill>
        <p:spPr>
          <a:xfrm>
            <a:off x="2482850" y="1917700"/>
            <a:ext cx="3830638" cy="2974975"/>
          </a:xfrm>
          <a:prstGeom prst="rect">
            <a:avLst/>
          </a:prstGeom>
          <a:noFill/>
          <a:ln w="9525">
            <a:noFill/>
          </a:ln>
        </p:spPr>
      </p:pic>
      <p:sp>
        <p:nvSpPr>
          <p:cNvPr id="32774" name="文本框 25606"/>
          <p:cNvSpPr txBox="1"/>
          <p:nvPr/>
        </p:nvSpPr>
        <p:spPr>
          <a:xfrm>
            <a:off x="755650" y="5300663"/>
            <a:ext cx="7996238" cy="365125"/>
          </a:xfrm>
          <a:prstGeom prst="rect">
            <a:avLst/>
          </a:prstGeom>
          <a:noFill/>
          <a:ln w="9525">
            <a:noFill/>
          </a:ln>
        </p:spPr>
        <p:txBody>
          <a:bodyPr wrap="square" anchor="t">
            <a:spAutoFit/>
          </a:bodyPr>
          <a:p>
            <a:pPr eaLnBrk="0" hangingPunct="0"/>
            <a:r>
              <a:rPr lang="zh-CN" altLang="en-US" dirty="0">
                <a:solidFill>
                  <a:schemeClr val="accent2"/>
                </a:solidFill>
                <a:latin typeface="Calibri" panose="020F0502020204030204" pitchFamily="2" charset="0"/>
                <a:ea typeface="宋体" panose="02010600030101010101" pitchFamily="2" charset="-122"/>
              </a:rPr>
              <a:t>按照html结构编写第一个网页</a:t>
            </a:r>
            <a:endParaRPr lang="zh-CN" altLang="en-US" dirty="0">
              <a:solidFill>
                <a:schemeClr val="accent2"/>
              </a:solidFill>
              <a:latin typeface="Calibri" panose="020F0502020204030204" pitchFamily="2" charset="0"/>
              <a:ea typeface="宋体" panose="02010600030101010101" pitchFamily="2" charset="-122"/>
            </a:endParaRPr>
          </a:p>
        </p:txBody>
      </p:sp>
      <p:pic>
        <p:nvPicPr>
          <p:cNvPr id="32775" name="图片 1"/>
          <p:cNvPicPr>
            <a:picLocks noChangeAspect="1"/>
          </p:cNvPicPr>
          <p:nvPr/>
        </p:nvPicPr>
        <p:blipFill>
          <a:blip r:embed="rId2"/>
          <a:stretch>
            <a:fillRect/>
          </a:stretch>
        </p:blipFill>
        <p:spPr>
          <a:xfrm>
            <a:off x="4138613" y="5013325"/>
            <a:ext cx="3414712" cy="185420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2625" y="765175"/>
            <a:ext cx="4598988" cy="700088"/>
          </a:xfrm>
          <a:prstGeom prst="rect">
            <a:avLst/>
          </a:prstGeom>
          <a:noFill/>
        </p:spPr>
        <p:txBody>
          <a:bodyPr wrap="square" rtlCol="0">
            <a:spAutoFit/>
          </a:bodyPr>
          <a:p>
            <a:r>
              <a:rPr lang="zh-CN" altLang="en-US" sz="40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显示文件后缀名</a:t>
            </a:r>
            <a:endParaRPr lang="zh-CN" altLang="en-US" sz="4000" noProof="1">
              <a:solidFill>
                <a:schemeClr val="accent1"/>
              </a:solidFill>
              <a:effectLst>
                <a:outerShdw blurRad="38100" dist="25400" dir="5400000" algn="ctr" rotWithShape="0">
                  <a:srgbClr val="6E747A">
                    <a:alpha val="43000"/>
                  </a:srgbClr>
                </a:outerShdw>
              </a:effectLst>
            </a:endParaRPr>
          </a:p>
        </p:txBody>
      </p:sp>
      <p:sp>
        <p:nvSpPr>
          <p:cNvPr id="34818" name="文本框 2"/>
          <p:cNvSpPr txBox="1"/>
          <p:nvPr/>
        </p:nvSpPr>
        <p:spPr>
          <a:xfrm>
            <a:off x="571500" y="1720850"/>
            <a:ext cx="8177213" cy="4208463"/>
          </a:xfrm>
          <a:prstGeom prst="rect">
            <a:avLst/>
          </a:prstGeom>
          <a:noFill/>
          <a:ln w="9525">
            <a:noFill/>
          </a:ln>
        </p:spPr>
        <p:txBody>
          <a:bodyPr wrap="square" anchor="t">
            <a:spAutoFit/>
          </a:bodyPr>
          <a:p>
            <a:pPr eaLnBrk="0" hangingPunct="0"/>
            <a:r>
              <a:rPr lang="en-US" altLang="zh-CN">
                <a:latin typeface="Arial" panose="020B0604020202020204" pitchFamily="34" charset="0"/>
                <a:ea typeface="宋体" panose="02010600030101010101" pitchFamily="2" charset="-122"/>
              </a:rPr>
              <a:t>win8</a:t>
            </a:r>
            <a:r>
              <a:rPr lang="zh-CN" altLang="en-US">
                <a:latin typeface="Arial" panose="020B0604020202020204" pitchFamily="34" charset="0"/>
                <a:ea typeface="宋体" panose="02010600030101010101" pitchFamily="2" charset="-122"/>
              </a:rPr>
              <a:t>系统：</a:t>
            </a:r>
            <a:endParaRPr lang="zh-CN" altLang="en-US">
              <a:latin typeface="Arial" panose="020B0604020202020204" pitchFamily="34" charset="0"/>
              <a:ea typeface="宋体" panose="02010600030101010101" pitchFamily="2" charset="-122"/>
            </a:endParaRPr>
          </a:p>
          <a:p>
            <a:pPr eaLnBrk="0" hangingPunct="0"/>
            <a:r>
              <a:rPr lang="zh-CN" altLang="en-US">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a:p>
            <a:pPr eaLnBrk="0" hangingPunct="0"/>
            <a:r>
              <a:rPr lang="zh-CN" altLang="en-US">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：进入我的电脑点击查看</a:t>
            </a:r>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r>
              <a:rPr lang="zh-CN" altLang="en-US">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a:p>
            <a:pPr eaLnBrk="0" hangingPunct="0"/>
            <a:r>
              <a:rPr lang="zh-CN" altLang="en-US">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：查看下面有个文件扩展名</a:t>
            </a:r>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r>
              <a:rPr lang="zh-CN" altLang="en-US">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3</a:t>
            </a:r>
            <a:r>
              <a:rPr lang="zh-CN" altLang="en-US">
                <a:latin typeface="Arial" panose="020B0604020202020204" pitchFamily="34" charset="0"/>
                <a:ea typeface="宋体" panose="02010600030101010101" pitchFamily="2" charset="-122"/>
              </a:rPr>
              <a:t>：勾上显示文件扩展名</a:t>
            </a:r>
            <a:endParaRPr lang="zh-CN" altLang="en-US">
              <a:latin typeface="Arial" panose="020B0604020202020204" pitchFamily="34" charset="0"/>
              <a:ea typeface="宋体" panose="02010600030101010101" pitchFamily="2" charset="-122"/>
            </a:endParaRPr>
          </a:p>
        </p:txBody>
      </p:sp>
      <p:pic>
        <p:nvPicPr>
          <p:cNvPr id="34819" name="图片 4"/>
          <p:cNvPicPr>
            <a:picLocks noChangeAspect="1"/>
          </p:cNvPicPr>
          <p:nvPr/>
        </p:nvPicPr>
        <p:blipFill>
          <a:blip r:embed="rId1"/>
          <a:stretch>
            <a:fillRect/>
          </a:stretch>
        </p:blipFill>
        <p:spPr>
          <a:xfrm>
            <a:off x="3924300" y="1700213"/>
            <a:ext cx="2922588" cy="1495425"/>
          </a:xfrm>
          <a:prstGeom prst="rect">
            <a:avLst/>
          </a:prstGeom>
          <a:noFill/>
          <a:ln w="9525">
            <a:noFill/>
          </a:ln>
        </p:spPr>
      </p:pic>
      <p:pic>
        <p:nvPicPr>
          <p:cNvPr id="34820" name="图片 5"/>
          <p:cNvPicPr>
            <a:picLocks noChangeAspect="1"/>
          </p:cNvPicPr>
          <p:nvPr/>
        </p:nvPicPr>
        <p:blipFill>
          <a:blip r:embed="rId2"/>
          <a:stretch>
            <a:fillRect/>
          </a:stretch>
        </p:blipFill>
        <p:spPr>
          <a:xfrm>
            <a:off x="3924300" y="3933825"/>
            <a:ext cx="4799013" cy="14097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54050" y="811213"/>
            <a:ext cx="5708650" cy="706438"/>
          </a:xfrm>
          <a:prstGeom prst="rect">
            <a:avLst/>
          </a:prstGeom>
          <a:noFill/>
        </p:spPr>
        <p:txBody>
          <a:bodyPr wrap="square" rtlCol="0">
            <a:spAutoFit/>
          </a:bodyPr>
          <a:p>
            <a:r>
              <a:rPr lang="en-US" altLang="zh-CN" sz="40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win10</a:t>
            </a:r>
            <a:r>
              <a:rPr lang="zh-CN" altLang="en-US" sz="40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显示文件扩展名</a:t>
            </a:r>
            <a:endParaRPr lang="zh-CN" altLang="en-US" sz="4000" noProof="1">
              <a:solidFill>
                <a:schemeClr val="accent1"/>
              </a:solidFill>
              <a:effectLst>
                <a:outerShdw blurRad="38100" dist="25400" dir="5400000" algn="ctr" rotWithShape="0">
                  <a:srgbClr val="6E747A">
                    <a:alpha val="43000"/>
                  </a:srgbClr>
                </a:outerShdw>
              </a:effectLst>
            </a:endParaRPr>
          </a:p>
        </p:txBody>
      </p:sp>
      <p:sp>
        <p:nvSpPr>
          <p:cNvPr id="35842" name="文本框 2"/>
          <p:cNvSpPr txBox="1"/>
          <p:nvPr/>
        </p:nvSpPr>
        <p:spPr>
          <a:xfrm>
            <a:off x="682625" y="1700213"/>
            <a:ext cx="7853363" cy="5307012"/>
          </a:xfrm>
          <a:prstGeom prst="rect">
            <a:avLst/>
          </a:prstGeom>
          <a:noFill/>
          <a:ln w="9525">
            <a:noFill/>
          </a:ln>
        </p:spPr>
        <p:txBody>
          <a:bodyPr wrap="square" anchor="t">
            <a:spAutoFit/>
          </a:bodyPr>
          <a:p>
            <a:pPr eaLnBrk="0" hangingPunct="0"/>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：打开文件夹，点击选项</a:t>
            </a:r>
            <a:endParaRPr lang="zh-CN" altLang="en-US">
              <a:latin typeface="Arial" panose="020B0604020202020204" pitchFamily="34" charset="0"/>
              <a:ea typeface="宋体" panose="02010600030101010101" pitchFamily="2" charset="-122"/>
            </a:endParaRPr>
          </a:p>
          <a:p>
            <a:pPr eaLnBrk="0" hangingPunct="0"/>
            <a:r>
              <a:rPr lang="zh-CN" altLang="en-US">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a:p>
            <a:pPr eaLnBrk="0" hangingPunct="0"/>
            <a:r>
              <a:rPr lang="zh-CN" altLang="en-US">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r>
              <a:rPr lang="zh-CN" altLang="en-US">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p:txBody>
      </p:sp>
      <p:pic>
        <p:nvPicPr>
          <p:cNvPr id="35843" name="图片 4"/>
          <p:cNvPicPr>
            <a:picLocks noChangeAspect="1"/>
          </p:cNvPicPr>
          <p:nvPr/>
        </p:nvPicPr>
        <p:blipFill>
          <a:blip r:embed="rId1"/>
          <a:stretch>
            <a:fillRect/>
          </a:stretch>
        </p:blipFill>
        <p:spPr>
          <a:xfrm>
            <a:off x="1044575" y="2060575"/>
            <a:ext cx="5984875" cy="1403350"/>
          </a:xfrm>
          <a:prstGeom prst="rect">
            <a:avLst/>
          </a:prstGeom>
          <a:noFill/>
          <a:ln w="9525">
            <a:noFill/>
          </a:ln>
        </p:spPr>
      </p:pic>
      <p:pic>
        <p:nvPicPr>
          <p:cNvPr id="35844" name="图片 6"/>
          <p:cNvPicPr>
            <a:picLocks noChangeAspect="1"/>
          </p:cNvPicPr>
          <p:nvPr/>
        </p:nvPicPr>
        <p:blipFill>
          <a:blip r:embed="rId2"/>
          <a:stretch>
            <a:fillRect/>
          </a:stretch>
        </p:blipFill>
        <p:spPr>
          <a:xfrm>
            <a:off x="1042988" y="3789363"/>
            <a:ext cx="1901825" cy="2078037"/>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开发工具</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36866"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36867"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36868"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pic>
        <p:nvPicPr>
          <p:cNvPr id="36869" name="Picture 2"/>
          <p:cNvPicPr>
            <a:picLocks noChangeAspect="1"/>
          </p:cNvPicPr>
          <p:nvPr/>
        </p:nvPicPr>
        <p:blipFill>
          <a:blip r:embed="rId1"/>
          <a:stretch>
            <a:fillRect/>
          </a:stretch>
        </p:blipFill>
        <p:spPr>
          <a:xfrm>
            <a:off x="827088" y="2492375"/>
            <a:ext cx="3236912" cy="3168650"/>
          </a:xfrm>
          <a:prstGeom prst="rect">
            <a:avLst/>
          </a:prstGeom>
          <a:noFill/>
          <a:ln w="9525">
            <a:noFill/>
          </a:ln>
        </p:spPr>
      </p:pic>
      <p:pic>
        <p:nvPicPr>
          <p:cNvPr id="36870" name="Picture 3"/>
          <p:cNvPicPr>
            <a:picLocks noChangeAspect="1"/>
          </p:cNvPicPr>
          <p:nvPr/>
        </p:nvPicPr>
        <p:blipFill>
          <a:blip r:embed="rId2"/>
          <a:stretch>
            <a:fillRect/>
          </a:stretch>
        </p:blipFill>
        <p:spPr>
          <a:xfrm>
            <a:off x="4541838" y="2492375"/>
            <a:ext cx="3816350" cy="3025775"/>
          </a:xfrm>
          <a:prstGeom prst="rect">
            <a:avLst/>
          </a:prstGeom>
          <a:noFill/>
          <a:ln w="9525">
            <a:noFill/>
          </a:ln>
        </p:spPr>
      </p:pic>
      <p:sp>
        <p:nvSpPr>
          <p:cNvPr id="36871" name="TextBox 5"/>
          <p:cNvSpPr txBox="1"/>
          <p:nvPr/>
        </p:nvSpPr>
        <p:spPr>
          <a:xfrm>
            <a:off x="611188" y="1773238"/>
            <a:ext cx="7993062" cy="584200"/>
          </a:xfrm>
          <a:prstGeom prst="rect">
            <a:avLst/>
          </a:prstGeom>
          <a:noFill/>
          <a:ln w="9525">
            <a:noFill/>
          </a:ln>
        </p:spPr>
        <p:txBody>
          <a:bodyPr anchor="t">
            <a:spAutoFit/>
          </a:bodyPr>
          <a:p>
            <a:pPr eaLnBrk="0" hangingPunct="0"/>
            <a:r>
              <a:rPr lang="en-US" altLang="x-none" sz="3200" dirty="0">
                <a:latin typeface="Calibri" panose="020F0502020204030204" pitchFamily="2" charset="0"/>
                <a:ea typeface="宋体" panose="02010600030101010101" pitchFamily="2" charset="-122"/>
              </a:rPr>
              <a:t>1</a:t>
            </a:r>
            <a:r>
              <a:rPr lang="zh-CN" altLang="en-US" sz="3200" dirty="0">
                <a:latin typeface="Calibri" panose="020F0502020204030204" pitchFamily="2" charset="0"/>
                <a:ea typeface="宋体" panose="02010600030101010101" pitchFamily="2" charset="-122"/>
              </a:rPr>
              <a:t>：开发工具相当于战场上的武器</a:t>
            </a:r>
            <a:endParaRPr lang="zh-CN" altLang="en-US" sz="3200" dirty="0">
              <a:latin typeface="Calibri" panose="020F0502020204030204" pitchFamily="2"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开发工具</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37890"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37891"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37892"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pic>
        <p:nvPicPr>
          <p:cNvPr id="37893" name="Picture 5"/>
          <p:cNvPicPr>
            <a:picLocks noChangeAspect="1"/>
          </p:cNvPicPr>
          <p:nvPr/>
        </p:nvPicPr>
        <p:blipFill>
          <a:blip r:embed="rId1"/>
          <a:stretch>
            <a:fillRect/>
          </a:stretch>
        </p:blipFill>
        <p:spPr>
          <a:xfrm>
            <a:off x="684213" y="1916113"/>
            <a:ext cx="1673225" cy="1673225"/>
          </a:xfrm>
          <a:prstGeom prst="rect">
            <a:avLst/>
          </a:prstGeom>
          <a:noFill/>
          <a:ln w="9525">
            <a:noFill/>
          </a:ln>
        </p:spPr>
      </p:pic>
      <p:pic>
        <p:nvPicPr>
          <p:cNvPr id="37894" name="Picture 5"/>
          <p:cNvPicPr>
            <a:picLocks noChangeAspect="1"/>
          </p:cNvPicPr>
          <p:nvPr/>
        </p:nvPicPr>
        <p:blipFill>
          <a:blip r:embed="rId2"/>
          <a:stretch>
            <a:fillRect/>
          </a:stretch>
        </p:blipFill>
        <p:spPr>
          <a:xfrm>
            <a:off x="2994025" y="2139950"/>
            <a:ext cx="1376363" cy="1376363"/>
          </a:xfrm>
          <a:prstGeom prst="rect">
            <a:avLst/>
          </a:prstGeom>
          <a:noFill/>
          <a:ln w="9525">
            <a:noFill/>
          </a:ln>
        </p:spPr>
      </p:pic>
      <p:pic>
        <p:nvPicPr>
          <p:cNvPr id="37895" name="Picture 6"/>
          <p:cNvPicPr>
            <a:picLocks noChangeAspect="1"/>
          </p:cNvPicPr>
          <p:nvPr/>
        </p:nvPicPr>
        <p:blipFill>
          <a:blip r:embed="rId3"/>
          <a:stretch>
            <a:fillRect/>
          </a:stretch>
        </p:blipFill>
        <p:spPr>
          <a:xfrm>
            <a:off x="4859338" y="2333625"/>
            <a:ext cx="3800475" cy="1182688"/>
          </a:xfrm>
          <a:prstGeom prst="rect">
            <a:avLst/>
          </a:prstGeom>
          <a:noFill/>
          <a:ln w="9525">
            <a:noFill/>
          </a:ln>
        </p:spPr>
      </p:pic>
      <p:sp>
        <p:nvSpPr>
          <p:cNvPr id="37896" name="TextBox 8"/>
          <p:cNvSpPr txBox="1"/>
          <p:nvPr/>
        </p:nvSpPr>
        <p:spPr>
          <a:xfrm>
            <a:off x="684213" y="4076700"/>
            <a:ext cx="7975600" cy="1077913"/>
          </a:xfrm>
          <a:prstGeom prst="rect">
            <a:avLst/>
          </a:prstGeom>
          <a:noFill/>
          <a:ln w="9525">
            <a:noFill/>
          </a:ln>
        </p:spPr>
        <p:txBody>
          <a:bodyPr anchor="t">
            <a:spAutoFit/>
          </a:bodyPr>
          <a:p>
            <a:pPr eaLnBrk="0" hangingPunct="0"/>
            <a:r>
              <a:rPr lang="zh-CN" altLang="en-US" sz="3200" dirty="0">
                <a:solidFill>
                  <a:srgbClr val="FF0000"/>
                </a:solidFill>
                <a:latin typeface="Calibri" panose="020F0502020204030204" pitchFamily="2" charset="0"/>
                <a:ea typeface="宋体" panose="02010600030101010101" pitchFamily="2" charset="-122"/>
              </a:rPr>
              <a:t>这是目前主流的开发工具。我们使用</a:t>
            </a:r>
            <a:r>
              <a:rPr lang="en-US" altLang="x-none" sz="3200" dirty="0">
                <a:solidFill>
                  <a:srgbClr val="FF0000"/>
                </a:solidFill>
                <a:latin typeface="Calibri" panose="020F0502020204030204" pitchFamily="2" charset="0"/>
                <a:ea typeface="宋体" panose="02010600030101010101" pitchFamily="2" charset="-122"/>
              </a:rPr>
              <a:t>sublime</a:t>
            </a:r>
            <a:endParaRPr lang="zh-CN" altLang="en-US" sz="3200" dirty="0">
              <a:solidFill>
                <a:srgbClr val="FF0000"/>
              </a:solidFill>
              <a:latin typeface="Calibri" panose="020F0502020204030204" pitchFamily="2" charset="0"/>
              <a:ea typeface="宋体" panose="02010600030101010101" pitchFamily="2" charset="-122"/>
            </a:endParaRPr>
          </a:p>
        </p:txBody>
      </p:sp>
      <p:pic>
        <p:nvPicPr>
          <p:cNvPr id="37897" name="Picture 5"/>
          <p:cNvPicPr>
            <a:picLocks noChangeAspect="1"/>
          </p:cNvPicPr>
          <p:nvPr/>
        </p:nvPicPr>
        <p:blipFill>
          <a:blip r:embed="rId2"/>
          <a:stretch>
            <a:fillRect/>
          </a:stretch>
        </p:blipFill>
        <p:spPr>
          <a:xfrm>
            <a:off x="3482975" y="4797425"/>
            <a:ext cx="1376363" cy="1376363"/>
          </a:xfrm>
          <a:prstGeom prst="rect">
            <a:avLst/>
          </a:prstGeom>
          <a:noFill/>
          <a:ln w="9525">
            <a:noFill/>
          </a:ln>
        </p:spPr>
      </p:pic>
      <p:sp>
        <p:nvSpPr>
          <p:cNvPr id="37898" name="右箭头 10"/>
          <p:cNvSpPr/>
          <p:nvPr/>
        </p:nvSpPr>
        <p:spPr>
          <a:xfrm rot="1397999">
            <a:off x="2633663" y="5026025"/>
            <a:ext cx="720725" cy="330200"/>
          </a:xfrm>
          <a:prstGeom prst="rightArrow">
            <a:avLst>
              <a:gd name="adj1" fmla="val 50000"/>
              <a:gd name="adj2" fmla="val 49797"/>
            </a:avLst>
          </a:prstGeom>
          <a:solidFill>
            <a:schemeClr val="accent1"/>
          </a:solidFill>
          <a:ln w="25400" cap="flat" cmpd="sng">
            <a:solidFill>
              <a:srgbClr val="385D8A"/>
            </a:solidFill>
            <a:prstDash val="solid"/>
            <a:miter/>
            <a:headEnd type="none" w="med" len="med"/>
            <a:tailEnd type="none" w="med" len="med"/>
          </a:ln>
        </p:spPr>
        <p:txBody>
          <a:bodyPr anchor="ctr"/>
          <a:p>
            <a:pPr algn="ctr" eaLnBrk="0" hangingPunct="0"/>
            <a:endParaRPr lang="zh-CN" altLang="en-US" dirty="0">
              <a:solidFill>
                <a:srgbClr val="FFFFFF"/>
              </a:solidFill>
              <a:latin typeface="Calibri" panose="020F0502020204030204" pitchFamily="2"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82625" y="836613"/>
            <a:ext cx="5140325" cy="706438"/>
          </a:xfrm>
          <a:prstGeom prst="rect">
            <a:avLst/>
          </a:prstGeom>
          <a:noFill/>
        </p:spPr>
        <p:txBody>
          <a:bodyPr wrap="square" rtlCol="0">
            <a:spAutoFit/>
          </a:bodyPr>
          <a:p>
            <a:r>
              <a:rPr lang="en-US" altLang="zh-CN" sz="40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web</a:t>
            </a:r>
            <a:r>
              <a:rPr lang="zh-CN" altLang="en-US" sz="40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前端简单介绍</a:t>
            </a:r>
            <a:endParaRPr lang="zh-CN" altLang="en-US" sz="4000" noProof="1">
              <a:solidFill>
                <a:schemeClr val="accent1"/>
              </a:solidFill>
              <a:effectLst>
                <a:outerShdw blurRad="38100" dist="25400" dir="5400000" algn="ctr" rotWithShape="0">
                  <a:srgbClr val="6E747A">
                    <a:alpha val="43000"/>
                  </a:srgbClr>
                </a:outerShdw>
              </a:effectLst>
            </a:endParaRPr>
          </a:p>
        </p:txBody>
      </p:sp>
      <p:sp>
        <p:nvSpPr>
          <p:cNvPr id="7170" name="文本框 4"/>
          <p:cNvSpPr txBox="1"/>
          <p:nvPr/>
        </p:nvSpPr>
        <p:spPr>
          <a:xfrm>
            <a:off x="539750" y="1771650"/>
            <a:ext cx="8432800" cy="3935413"/>
          </a:xfrm>
          <a:prstGeom prst="rect">
            <a:avLst/>
          </a:prstGeom>
          <a:noFill/>
          <a:ln w="9525">
            <a:noFill/>
          </a:ln>
        </p:spPr>
        <p:txBody>
          <a:bodyPr wrap="square" anchor="t">
            <a:spAutoFit/>
          </a:bodyPr>
          <a:p>
            <a:pPr eaLnBrk="0" hangingPunct="0"/>
            <a:r>
              <a:rPr lang="en-US" altLang="zh-CN">
                <a:latin typeface="Arial" panose="020B0604020202020204" pitchFamily="34" charset="0"/>
                <a:ea typeface="宋体" panose="02010600030101010101" pitchFamily="2" charset="-122"/>
              </a:rPr>
              <a:t>web</a:t>
            </a:r>
            <a:r>
              <a:rPr lang="zh-CN" altLang="en-US">
                <a:latin typeface="Arial" panose="020B0604020202020204" pitchFamily="34" charset="0"/>
                <a:ea typeface="宋体" panose="02010600030101010101" pitchFamily="2" charset="-122"/>
              </a:rPr>
              <a:t>前端包含： </a:t>
            </a:r>
            <a:r>
              <a:rPr lang="en-US" altLang="zh-CN">
                <a:latin typeface="Arial" panose="020B0604020202020204" pitchFamily="34" charset="0"/>
                <a:ea typeface="宋体" panose="02010600030101010101" pitchFamily="2" charset="-122"/>
              </a:rPr>
              <a:t>pc</a:t>
            </a:r>
            <a:r>
              <a:rPr lang="zh-CN" altLang="en-US">
                <a:latin typeface="Arial" panose="020B0604020202020204" pitchFamily="34" charset="0"/>
                <a:ea typeface="宋体" panose="02010600030101010101" pitchFamily="2" charset="-122"/>
              </a:rPr>
              <a:t>端页面                     移动端页面</a:t>
            </a:r>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web</a:t>
            </a:r>
            <a:r>
              <a:rPr lang="zh-CN" altLang="en-US">
                <a:latin typeface="Arial" panose="020B0604020202020204" pitchFamily="34" charset="0"/>
                <a:ea typeface="宋体" panose="02010600030101010101" pitchFamily="2" charset="-122"/>
              </a:rPr>
              <a:t>前端首先要解决用户体验的问题</a:t>
            </a:r>
            <a:endParaRPr lang="zh-CN" altLang="en-US">
              <a:latin typeface="Arial" panose="020B0604020202020204" pitchFamily="34" charset="0"/>
              <a:ea typeface="宋体" panose="02010600030101010101" pitchFamily="2" charset="-122"/>
            </a:endParaRPr>
          </a:p>
          <a:p>
            <a:pPr eaLnBrk="0" hangingPunct="0"/>
            <a:endParaRPr lang="en-US" altLang="zh-CN">
              <a:latin typeface="Arial" panose="020B0604020202020204" pitchFamily="34" charset="0"/>
              <a:ea typeface="宋体" panose="02010600030101010101" pitchFamily="2" charset="-122"/>
            </a:endParaRPr>
          </a:p>
          <a:p>
            <a:pPr eaLnBrk="0" hangingPunct="0"/>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web</a:t>
            </a:r>
            <a:r>
              <a:rPr lang="zh-CN" altLang="en-US">
                <a:latin typeface="Arial" panose="020B0604020202020204" pitchFamily="34" charset="0"/>
                <a:ea typeface="宋体" panose="02010600030101010101" pitchFamily="2" charset="-122"/>
              </a:rPr>
              <a:t>前端工程师必备条件：</a:t>
            </a:r>
            <a:endParaRPr lang="zh-CN" altLang="en-US">
              <a:latin typeface="Arial" panose="020B0604020202020204" pitchFamily="34" charset="0"/>
              <a:ea typeface="宋体" panose="02010600030101010101" pitchFamily="2" charset="-122"/>
            </a:endParaRPr>
          </a:p>
          <a:p>
            <a:pPr eaLnBrk="0" hangingPunct="0"/>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 能上网，会打字，懂的互联网是什么</a:t>
            </a:r>
            <a:endParaRPr lang="zh-CN" altLang="en-US">
              <a:latin typeface="Arial" panose="020B0604020202020204" pitchFamily="34" charset="0"/>
              <a:ea typeface="宋体" panose="02010600030101010101" pitchFamily="2" charset="-122"/>
            </a:endParaRPr>
          </a:p>
          <a:p>
            <a:pPr eaLnBrk="0" hangingPunct="0"/>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）兴趣</a:t>
            </a:r>
            <a:endParaRPr lang="zh-CN" altLang="en-US">
              <a:latin typeface="Arial" panose="020B0604020202020204" pitchFamily="34" charset="0"/>
              <a:ea typeface="宋体" panose="02010600030101010101" pitchFamily="2" charset="-122"/>
            </a:endParaRPr>
          </a:p>
          <a:p>
            <a:pPr eaLnBrk="0" hangingPunct="0"/>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3</a:t>
            </a:r>
            <a:r>
              <a:rPr lang="zh-CN" altLang="en-US">
                <a:latin typeface="Arial" panose="020B0604020202020204" pitchFamily="34" charset="0"/>
                <a:ea typeface="宋体" panose="02010600030101010101" pitchFamily="2" charset="-122"/>
              </a:rPr>
              <a:t>）肯做练习</a:t>
            </a:r>
            <a:endParaRPr lang="zh-CN" altLang="en-US">
              <a:latin typeface="Arial" panose="020B0604020202020204" pitchFamily="34" charset="0"/>
              <a:ea typeface="宋体" panose="02010600030101010101" pitchFamily="2" charset="-122"/>
            </a:endParaRPr>
          </a:p>
          <a:p>
            <a:pPr eaLnBrk="0" hangingPunct="0"/>
            <a:endParaRPr lang="en-US" altLang="zh-CN">
              <a:latin typeface="Arial" panose="020B0604020202020204" pitchFamily="34" charset="0"/>
              <a:ea typeface="宋体" panose="02010600030101010101" pitchFamily="2" charset="-122"/>
            </a:endParaRPr>
          </a:p>
          <a:p>
            <a:pPr eaLnBrk="0" hangingPunct="0"/>
            <a:r>
              <a:rPr lang="en-US" altLang="zh-CN">
                <a:latin typeface="Arial" panose="020B0604020202020204" pitchFamily="34" charset="0"/>
                <a:ea typeface="宋体" panose="02010600030101010101" pitchFamily="2" charset="-122"/>
              </a:rPr>
              <a:t>3</a:t>
            </a:r>
            <a:r>
              <a:rPr lang="zh-CN" altLang="en-US">
                <a:latin typeface="Arial" panose="020B0604020202020204" pitchFamily="34" charset="0"/>
                <a:ea typeface="宋体" panose="02010600030101010101" pitchFamily="2" charset="-122"/>
              </a:rPr>
              <a:t>：要学哪些东西</a:t>
            </a:r>
            <a:endParaRPr lang="zh-CN" altLang="en-US">
              <a:latin typeface="Arial" panose="020B0604020202020204" pitchFamily="34" charset="0"/>
              <a:ea typeface="宋体" panose="02010600030101010101" pitchFamily="2" charset="-122"/>
            </a:endParaRPr>
          </a:p>
          <a:p>
            <a:pPr eaLnBrk="0" hangingPunct="0"/>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）软件（浏览器（浏览器插件</a:t>
            </a:r>
            <a:r>
              <a:rPr lang="en-US" altLang="zh-CN">
                <a:latin typeface="Arial" panose="020B0604020202020204" pitchFamily="34" charset="0"/>
                <a:ea typeface="宋体" panose="02010600030101010101" pitchFamily="2" charset="-122"/>
              </a:rPr>
              <a:t>F12</a:t>
            </a:r>
            <a:r>
              <a:rPr lang="zh-CN" altLang="en-US">
                <a:latin typeface="Arial" panose="020B0604020202020204" pitchFamily="34" charset="0"/>
                <a:ea typeface="宋体" panose="02010600030101010101" pitchFamily="2" charset="-122"/>
              </a:rPr>
              <a:t>），开发工具）</a:t>
            </a:r>
            <a:endParaRPr lang="zh-CN" altLang="en-US">
              <a:latin typeface="Arial" panose="020B0604020202020204" pitchFamily="34" charset="0"/>
              <a:ea typeface="宋体" panose="02010600030101010101" pitchFamily="2" charset="-122"/>
            </a:endParaRPr>
          </a:p>
          <a:p>
            <a:pPr eaLnBrk="0" hangingPunct="0"/>
            <a:r>
              <a:rPr lang="zh-CN" altLang="en-US">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a:p>
            <a:pPr eaLnBrk="0" hangingPunct="0"/>
            <a:r>
              <a:rPr lang="zh-CN" altLang="en-US">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）语言</a:t>
            </a:r>
            <a:r>
              <a:rPr lang="en-US" altLang="zh-CN">
                <a:latin typeface="Arial" panose="020B0604020202020204" pitchFamily="34" charset="0"/>
                <a:ea typeface="宋体" panose="02010600030101010101" pitchFamily="2" charset="-122"/>
              </a:rPr>
              <a:t>:90%</a:t>
            </a:r>
            <a:r>
              <a:rPr lang="zh-CN" altLang="en-US">
                <a:latin typeface="Arial" panose="020B0604020202020204" pitchFamily="34" charset="0"/>
                <a:ea typeface="宋体" panose="02010600030101010101" pitchFamily="2" charset="-122"/>
              </a:rPr>
              <a:t>的精力</a:t>
            </a:r>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32769"/>
          <p:cNvSpPr/>
          <p:nvPr>
            <p:ph type="title"/>
          </p:nvPr>
        </p:nvSpPr>
        <p:spPr>
          <a:xfrm>
            <a:off x="457200" y="274638"/>
            <a:ext cx="8229600" cy="1143000"/>
          </a:xfrm>
          <a:prstGeom prst="rect">
            <a:avLst/>
          </a:prstGeom>
          <a:noFill/>
          <a:ln>
            <a:noFill/>
          </a:ln>
        </p:spPr>
        <p:txBody>
          <a:bodyPr anchor="ctr"/>
          <a:p>
            <a:pPr algn="l"/>
            <a:r>
              <a:rPr lang="zh-CN" altLang="en-US" b="1" dirty="0">
                <a:solidFill>
                  <a:srgbClr val="3366FF"/>
                </a:solidFill>
              </a:rPr>
              <a:t>sublime  快捷键使用</a:t>
            </a:r>
            <a:endParaRPr lang="zh-CN" altLang="en-US" b="1" dirty="0">
              <a:solidFill>
                <a:srgbClr val="3366FF"/>
              </a:solidFill>
            </a:endParaRPr>
          </a:p>
        </p:txBody>
      </p:sp>
      <p:graphicFrame>
        <p:nvGraphicFramePr>
          <p:cNvPr id="32771" name="表格占位符 32770"/>
          <p:cNvGraphicFramePr/>
          <p:nvPr>
            <p:ph type="tbl" idx="1"/>
          </p:nvPr>
        </p:nvGraphicFramePr>
        <p:xfrm>
          <a:off x="457200" y="1600200"/>
          <a:ext cx="8229600" cy="4260850"/>
        </p:xfrm>
        <a:graphic>
          <a:graphicData uri="http://schemas.openxmlformats.org/drawingml/2006/table">
            <a:tbl>
              <a:tblPr/>
              <a:tblGrid>
                <a:gridCol w="4114800"/>
                <a:gridCol w="4114800"/>
              </a:tblGrid>
              <a:tr h="452438">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b="1" dirty="0">
                          <a:solidFill>
                            <a:srgbClr val="FFFFFF"/>
                          </a:solidFill>
                        </a:rPr>
                        <a:t>                                   快捷键</a:t>
                      </a:r>
                      <a:endParaRPr lang="zh-CN" altLang="en-US" sz="1800" b="1" dirty="0">
                        <a:solidFill>
                          <a:srgbClr val="FFFFFF"/>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b="1" dirty="0">
                          <a:solidFill>
                            <a:srgbClr val="FFFFFF"/>
                          </a:solidFill>
                        </a:rPr>
                        <a:t>                          名称</a:t>
                      </a:r>
                      <a:endParaRPr lang="zh-CN" altLang="en-US" sz="1800" b="1" dirty="0">
                        <a:solidFill>
                          <a:srgbClr val="FFFFFF"/>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r>
              <a:tr h="452437">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ctrl+K+B</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快速打开/隐藏侧边栏  （查看选项）</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452438">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ctrl+n</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快速创建新文件</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r h="452120">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ctrl+l</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快速选中一行</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641350">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ctrl+shift+D</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快速复制（将光标定位到要复制文字的后面）</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r h="452438">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ctrl+w</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关闭当前页面</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452437">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ctrl+h</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查找页面中的元素或替换</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r h="452438">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ctrl+f</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查找页面中的元素</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452437">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ctrl+shift+↑</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dirty="0">
                          <a:solidFill>
                            <a:srgbClr val="000000"/>
                          </a:solidFill>
                        </a:rPr>
                        <a:t>光标定位行，快速整体移动</a:t>
                      </a:r>
                      <a:endParaRPr lang="zh-CN" altLang="en-US" sz="1800" dirty="0">
                        <a:solidFill>
                          <a:srgbClr val="000000"/>
                        </a:solidFill>
                      </a:endParaRPr>
                    </a:p>
                  </a:txBody>
                  <a:tcPr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单标记详解</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40962"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0963"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40964"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0965" name="矩形 1"/>
          <p:cNvSpPr/>
          <p:nvPr/>
        </p:nvSpPr>
        <p:spPr>
          <a:xfrm>
            <a:off x="684213" y="1773238"/>
            <a:ext cx="1935162" cy="368300"/>
          </a:xfrm>
          <a:prstGeom prst="rect">
            <a:avLst/>
          </a:prstGeom>
          <a:noFill/>
          <a:ln w="9525">
            <a:noFill/>
          </a:ln>
        </p:spPr>
        <p:txBody>
          <a:bodyPr wrap="none" anchor="t">
            <a:spAutoFit/>
          </a:bodyPr>
          <a:p>
            <a:pPr eaLnBrk="0" hangingPunct="0"/>
            <a:r>
              <a:rPr lang="zh-CN" altLang="en-US" b="1" dirty="0">
                <a:solidFill>
                  <a:srgbClr val="009ED6"/>
                </a:solidFill>
                <a:latin typeface="Calibri" panose="020F0502020204030204" pitchFamily="2" charset="0"/>
                <a:ea typeface="宋体" panose="02010600030101010101" pitchFamily="2" charset="-122"/>
              </a:rPr>
              <a:t>水平线标记</a:t>
            </a:r>
            <a:r>
              <a:rPr lang="en-US" altLang="x-none" b="1" dirty="0">
                <a:solidFill>
                  <a:srgbClr val="009ED6"/>
                </a:solidFill>
                <a:latin typeface="Calibri" panose="020F0502020204030204" pitchFamily="2" charset="0"/>
                <a:ea typeface="宋体" panose="02010600030101010101" pitchFamily="2" charset="-122"/>
              </a:rPr>
              <a:t>&lt;hr /&gt;</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40966" name="矩形 3"/>
          <p:cNvSpPr/>
          <p:nvPr/>
        </p:nvSpPr>
        <p:spPr>
          <a:xfrm>
            <a:off x="827088" y="2162175"/>
            <a:ext cx="7921625" cy="2170113"/>
          </a:xfrm>
          <a:prstGeom prst="rect">
            <a:avLst/>
          </a:prstGeom>
          <a:noFill/>
          <a:ln w="9525">
            <a:noFill/>
          </a:ln>
        </p:spPr>
        <p:txBody>
          <a:bodyPr anchor="t">
            <a:spAutoFit/>
          </a:bodyPr>
          <a:p>
            <a:pPr indent="457200" eaLnBrk="0" hangingPunct="0">
              <a:lnSpc>
                <a:spcPct val="150000"/>
              </a:lnSpc>
            </a:pPr>
            <a:r>
              <a:rPr lang="zh-CN" altLang="en-US" dirty="0">
                <a:latin typeface="Calibri" panose="020F0502020204030204" pitchFamily="2" charset="0"/>
                <a:ea typeface="宋体" panose="02010600030101010101" pitchFamily="2" charset="-122"/>
              </a:rPr>
              <a:t>在网页中常常看到一些水平线将段落与段落之间隔开，使得文档结构清晰，层次分明。这些水平线可以通过插入图片实现，也可以简单地通过标记来完成，</a:t>
            </a:r>
            <a:r>
              <a:rPr lang="en-US" altLang="x-none" dirty="0">
                <a:latin typeface="Calibri" panose="020F0502020204030204" pitchFamily="2" charset="0"/>
                <a:ea typeface="宋体" panose="02010600030101010101" pitchFamily="2" charset="-122"/>
              </a:rPr>
              <a:t>&lt;hr /&gt;</a:t>
            </a:r>
            <a:r>
              <a:rPr lang="zh-CN" altLang="en-US" dirty="0">
                <a:latin typeface="Calibri" panose="020F0502020204030204" pitchFamily="2" charset="0"/>
                <a:ea typeface="宋体" panose="02010600030101010101" pitchFamily="2" charset="-122"/>
              </a:rPr>
              <a:t>就是创建横跨网页水平线的标记。其基本语法格式如下：</a:t>
            </a:r>
            <a:endParaRPr lang="zh-CN" altLang="en-US" dirty="0">
              <a:latin typeface="Calibri" panose="020F0502020204030204" pitchFamily="2" charset="0"/>
              <a:ea typeface="宋体" panose="02010600030101010101" pitchFamily="2" charset="-122"/>
            </a:endParaRPr>
          </a:p>
          <a:p>
            <a:pPr indent="457200" eaLnBrk="0" hangingPunct="0">
              <a:lnSpc>
                <a:spcPct val="150000"/>
              </a:lnSpc>
            </a:pPr>
            <a:r>
              <a:rPr lang="en-US" altLang="x-none" dirty="0">
                <a:latin typeface="Calibri" panose="020F0502020204030204" pitchFamily="2" charset="0"/>
                <a:ea typeface="宋体" panose="02010600030101010101" pitchFamily="2" charset="-122"/>
              </a:rPr>
              <a:t> &lt;hr /&gt;</a:t>
            </a:r>
            <a:r>
              <a:rPr lang="zh-CN" altLang="en-US" dirty="0">
                <a:latin typeface="Calibri" panose="020F0502020204030204" pitchFamily="2" charset="0"/>
                <a:ea typeface="宋体" panose="02010600030101010101" pitchFamily="2" charset="-122"/>
              </a:rPr>
              <a:t>是单标记，在网页中输入一个</a:t>
            </a:r>
            <a:r>
              <a:rPr lang="en-US" altLang="x-none" dirty="0">
                <a:latin typeface="Calibri" panose="020F0502020204030204" pitchFamily="2" charset="0"/>
                <a:ea typeface="宋体" panose="02010600030101010101" pitchFamily="2" charset="-122"/>
              </a:rPr>
              <a:t>&lt;hr /&gt;</a:t>
            </a:r>
            <a:r>
              <a:rPr lang="zh-CN" altLang="en-US" dirty="0">
                <a:latin typeface="Calibri" panose="020F0502020204030204" pitchFamily="2" charset="0"/>
                <a:ea typeface="宋体" panose="02010600030101010101" pitchFamily="2" charset="-122"/>
              </a:rPr>
              <a:t>，就添加了一条默认样式的水平线。</a:t>
            </a:r>
            <a:endParaRPr lang="en-US" altLang="x-none" dirty="0">
              <a:latin typeface="Calibri" panose="020F0502020204030204" pitchFamily="2"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内容占位符 2"/>
          <p:cNvSpPr>
            <a:spLocks noGrp="1"/>
          </p:cNvSpPr>
          <p:nvPr>
            <p:ph/>
          </p:nvPr>
        </p:nvSpPr>
        <p:spPr>
          <a:xfrm>
            <a:off x="457200" y="2290763"/>
            <a:ext cx="8278813" cy="3625850"/>
          </a:xfrm>
          <a:prstGeom prst="rect">
            <a:avLst/>
          </a:prstGeom>
          <a:noFill/>
          <a:ln w="9525">
            <a:noFill/>
          </a:ln>
        </p:spPr>
        <p:txBody>
          <a:bodyPr anchor="t"/>
          <a:p>
            <a:pPr marL="0" indent="457200">
              <a:lnSpc>
                <a:spcPct val="150000"/>
              </a:lnSpc>
              <a:buNone/>
            </a:pPr>
            <a:r>
              <a:rPr lang="zh-CN" altLang="en-US" sz="1800" dirty="0"/>
              <a:t>在</a:t>
            </a:r>
            <a:r>
              <a:rPr lang="en-US" altLang="x-none" sz="1800" dirty="0"/>
              <a:t>HTML</a:t>
            </a:r>
            <a:r>
              <a:rPr lang="zh-CN" altLang="en-US" sz="1800" dirty="0"/>
              <a:t>中还有一种特殊的标记——注释标记。如果需要在</a:t>
            </a:r>
            <a:r>
              <a:rPr lang="en-US" altLang="x-none" sz="1800" dirty="0"/>
              <a:t>HTML</a:t>
            </a:r>
            <a:r>
              <a:rPr lang="zh-CN" altLang="en-US" sz="1800" dirty="0"/>
              <a:t>文档中添加一些便于阅读和理解但又不需要显示在页面中的注释文字，就需要使用注释标记。其基本语法格式如下：</a:t>
            </a:r>
            <a:endParaRPr lang="zh-CN" altLang="en-US" sz="1800" dirty="0"/>
          </a:p>
          <a:p>
            <a:pPr marL="0" indent="457200">
              <a:lnSpc>
                <a:spcPct val="150000"/>
              </a:lnSpc>
              <a:buNone/>
            </a:pPr>
            <a:r>
              <a:rPr lang="en-US" altLang="x-none" sz="1800" dirty="0"/>
              <a:t> </a:t>
            </a:r>
            <a:endParaRPr lang="zh-CN" altLang="en-US" sz="1800" dirty="0"/>
          </a:p>
          <a:p>
            <a:pPr marL="0" indent="457200">
              <a:lnSpc>
                <a:spcPct val="150000"/>
              </a:lnSpc>
              <a:buNone/>
            </a:pPr>
            <a:r>
              <a:rPr lang="zh-CN" altLang="en-US" sz="1800" dirty="0"/>
              <a:t>注释内容不会显示在浏览器窗口中，但是作为</a:t>
            </a:r>
            <a:r>
              <a:rPr lang="en-US" altLang="x-none" sz="1800" dirty="0"/>
              <a:t>HTML</a:t>
            </a:r>
            <a:r>
              <a:rPr lang="zh-CN" altLang="en-US" sz="1800" dirty="0"/>
              <a:t>文档内容的一部分，也会被下载到用户的计算机上，查看源代码时就可以看到。</a:t>
            </a:r>
            <a:endParaRPr lang="zh-CN" altLang="en-US" sz="1800" dirty="0"/>
          </a:p>
        </p:txBody>
      </p:sp>
      <p:sp>
        <p:nvSpPr>
          <p:cNvPr id="41986" name="矩形 4"/>
          <p:cNvSpPr/>
          <p:nvPr/>
        </p:nvSpPr>
        <p:spPr>
          <a:xfrm>
            <a:off x="466725" y="908050"/>
            <a:ext cx="8280400" cy="457200"/>
          </a:xfrm>
          <a:prstGeom prst="rect">
            <a:avLst/>
          </a:prstGeom>
          <a:noFill/>
          <a:ln w="9525">
            <a:noFill/>
          </a:ln>
        </p:spPr>
        <p:txBody>
          <a:bodyPr anchor="t">
            <a:spAutoFit/>
          </a:bodyPr>
          <a:p>
            <a:pPr eaLnBrk="0" hangingPunct="0"/>
            <a:r>
              <a:rPr lang="en-US" altLang="x-none" sz="2400" b="1" dirty="0">
                <a:solidFill>
                  <a:srgbClr val="009ED6"/>
                </a:solidFill>
                <a:latin typeface="Calibri" panose="020F0502020204030204" pitchFamily="2" charset="0"/>
                <a:ea typeface="宋体" panose="02010600030101010101" pitchFamily="2" charset="-122"/>
              </a:rPr>
              <a:t>HTML</a:t>
            </a:r>
            <a:r>
              <a:rPr lang="zh-CN" altLang="en-US" sz="2400" b="1" dirty="0">
                <a:solidFill>
                  <a:srgbClr val="009ED6"/>
                </a:solidFill>
                <a:latin typeface="宋体" panose="02010600030101010101" pitchFamily="2" charset="-122"/>
                <a:ea typeface="宋体" panose="02010600030101010101" pitchFamily="2" charset="-122"/>
              </a:rPr>
              <a:t>标记</a:t>
            </a:r>
            <a:r>
              <a:rPr lang="en-US" altLang="x-none" sz="2400" b="1" dirty="0">
                <a:solidFill>
                  <a:srgbClr val="009ED6"/>
                </a:solidFill>
                <a:latin typeface="宋体" panose="02010600030101010101" pitchFamily="2" charset="-122"/>
                <a:ea typeface="宋体" panose="02010600030101010101" pitchFamily="2" charset="-122"/>
              </a:rPr>
              <a:t>—</a:t>
            </a:r>
            <a:r>
              <a:rPr lang="zh-CN" altLang="en-US" sz="2400" b="1" dirty="0">
                <a:solidFill>
                  <a:srgbClr val="009ED6"/>
                </a:solidFill>
                <a:latin typeface="Calibri" panose="020F0502020204030204" pitchFamily="2" charset="0"/>
                <a:ea typeface="宋体" panose="02010600030101010101" pitchFamily="2" charset="-122"/>
              </a:rPr>
              <a:t>注释标记</a:t>
            </a:r>
            <a:endParaRPr lang="zh-CN" altLang="en-US" sz="2400" b="1" dirty="0">
              <a:solidFill>
                <a:srgbClr val="009ED6"/>
              </a:solidFill>
              <a:latin typeface="Calibri" panose="020F0502020204030204" pitchFamily="2" charset="0"/>
              <a:ea typeface="宋体" panose="02010600030101010101" pitchFamily="2" charset="-122"/>
            </a:endParaRPr>
          </a:p>
        </p:txBody>
      </p:sp>
      <p:sp>
        <p:nvSpPr>
          <p:cNvPr id="41987" name="矩形 5"/>
          <p:cNvSpPr/>
          <p:nvPr/>
        </p:nvSpPr>
        <p:spPr>
          <a:xfrm>
            <a:off x="1039813" y="3641725"/>
            <a:ext cx="6638925" cy="368300"/>
          </a:xfrm>
          <a:prstGeom prst="rect">
            <a:avLst/>
          </a:prstGeom>
          <a:solidFill>
            <a:srgbClr val="D5F2FF"/>
          </a:solidFill>
          <a:ln w="9525">
            <a:noFill/>
          </a:ln>
        </p:spPr>
        <p:txBody>
          <a:bodyPr anchor="t">
            <a:spAutoFit/>
          </a:bodyPr>
          <a:p>
            <a:pPr eaLnBrk="0" hangingPunct="0"/>
            <a:r>
              <a:rPr lang="en-US" altLang="x-none" dirty="0">
                <a:latin typeface="Calibri" panose="020F0502020204030204" pitchFamily="2" charset="0"/>
                <a:ea typeface="宋体" panose="02010600030101010101" pitchFamily="2" charset="-122"/>
              </a:rPr>
              <a:t>&lt;!-- </a:t>
            </a:r>
            <a:r>
              <a:rPr lang="zh-CN" altLang="en-US" dirty="0">
                <a:latin typeface="Calibri" panose="020F0502020204030204" pitchFamily="2" charset="0"/>
                <a:ea typeface="宋体" panose="02010600030101010101" pitchFamily="2" charset="-122"/>
              </a:rPr>
              <a:t>注释语句</a:t>
            </a:r>
            <a:r>
              <a:rPr lang="en-US" altLang="x-none" dirty="0">
                <a:latin typeface="Calibri" panose="020F0502020204030204" pitchFamily="2" charset="0"/>
                <a:ea typeface="宋体" panose="02010600030101010101" pitchFamily="2" charset="-122"/>
              </a:rPr>
              <a:t> --&gt;</a:t>
            </a:r>
            <a:endParaRPr lang="zh-CN" altLang="en-US" dirty="0">
              <a:latin typeface="Calibri" panose="020F0502020204030204" pitchFamily="2"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35841"/>
          <p:cNvSpPr/>
          <p:nvPr>
            <p:ph type="title"/>
          </p:nvPr>
        </p:nvSpPr>
        <p:spPr>
          <a:xfrm>
            <a:off x="457200" y="692150"/>
            <a:ext cx="8229600" cy="725488"/>
          </a:xfrm>
          <a:noFill/>
          <a:ln>
            <a:noFill/>
          </a:ln>
        </p:spPr>
        <p:txBody>
          <a:bodyPr anchor="ctr"/>
          <a:p>
            <a:pPr algn="l"/>
            <a:r>
              <a:rPr lang="zh-CN" altLang="en-US" sz="4000" b="1" dirty="0">
                <a:solidFill>
                  <a:srgbClr val="009ED6"/>
                </a:solidFill>
                <a:sym typeface="Arial" panose="020B0604020202020204" pitchFamily="34" charset="0"/>
              </a:rPr>
              <a:t>注释的重要性</a:t>
            </a:r>
            <a:endParaRPr lang="zh-CN" altLang="en-US" sz="4000" b="1" dirty="0">
              <a:solidFill>
                <a:srgbClr val="009ED6"/>
              </a:solidFill>
              <a:sym typeface="Arial" panose="020B0604020202020204" pitchFamily="34" charset="0"/>
            </a:endParaRPr>
          </a:p>
        </p:txBody>
      </p:sp>
      <p:sp>
        <p:nvSpPr>
          <p:cNvPr id="43010" name="文本占位符 35842"/>
          <p:cNvSpPr/>
          <p:nvPr>
            <p:ph idx="1"/>
          </p:nvPr>
        </p:nvSpPr>
        <p:spPr>
          <a:noFill/>
          <a:ln>
            <a:noFill/>
          </a:ln>
        </p:spPr>
        <p:txBody>
          <a:bodyPr anchor="t"/>
          <a:p/>
        </p:txBody>
      </p:sp>
      <p:pic>
        <p:nvPicPr>
          <p:cNvPr id="43011" name="Picture 3"/>
          <p:cNvPicPr>
            <a:picLocks noChangeAspect="1"/>
          </p:cNvPicPr>
          <p:nvPr/>
        </p:nvPicPr>
        <p:blipFill>
          <a:blip r:embed="rId1"/>
          <a:stretch>
            <a:fillRect/>
          </a:stretch>
        </p:blipFill>
        <p:spPr>
          <a:xfrm>
            <a:off x="466725" y="1557338"/>
            <a:ext cx="8286750" cy="3033712"/>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sz="4000" dirty="0">
                <a:solidFill>
                  <a:srgbClr val="00639A"/>
                </a:solidFill>
                <a:latin typeface="微软雅黑" panose="020B0503020204020204" pitchFamily="2" charset="-122"/>
                <a:ea typeface="微软雅黑" panose="020B0503020204020204" pitchFamily="2" charset="-122"/>
              </a:rPr>
              <a:t>Html</a:t>
            </a:r>
            <a:r>
              <a:rPr lang="zh-CN" altLang="en-US" sz="4000" dirty="0">
                <a:solidFill>
                  <a:srgbClr val="00639A"/>
                </a:solidFill>
                <a:latin typeface="微软雅黑" panose="020B0503020204020204" pitchFamily="2" charset="-122"/>
                <a:ea typeface="微软雅黑" panose="020B0503020204020204" pitchFamily="2" charset="-122"/>
              </a:rPr>
              <a:t>基础     单标记详解</a:t>
            </a:r>
            <a:endParaRPr lang="zh-CN" altLang="en-US" sz="4000" dirty="0">
              <a:solidFill>
                <a:srgbClr val="00639A"/>
              </a:solidFill>
              <a:latin typeface="微软雅黑" panose="020B0503020204020204" pitchFamily="2" charset="-122"/>
              <a:ea typeface="微软雅黑" panose="020B0503020204020204" pitchFamily="2" charset="-122"/>
            </a:endParaRPr>
          </a:p>
        </p:txBody>
      </p:sp>
      <p:sp>
        <p:nvSpPr>
          <p:cNvPr id="44034"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4035"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44036"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4037" name="矩形 5"/>
          <p:cNvSpPr/>
          <p:nvPr/>
        </p:nvSpPr>
        <p:spPr>
          <a:xfrm>
            <a:off x="611188" y="1773238"/>
            <a:ext cx="1703387" cy="368300"/>
          </a:xfrm>
          <a:prstGeom prst="rect">
            <a:avLst/>
          </a:prstGeom>
          <a:noFill/>
          <a:ln w="9525">
            <a:noFill/>
          </a:ln>
        </p:spPr>
        <p:txBody>
          <a:bodyPr wrap="none" anchor="t">
            <a:spAutoFit/>
          </a:bodyPr>
          <a:p>
            <a:pPr eaLnBrk="0" hangingPunct="0"/>
            <a:r>
              <a:rPr lang="zh-CN" altLang="en-US" b="1" dirty="0">
                <a:solidFill>
                  <a:srgbClr val="009ED6"/>
                </a:solidFill>
                <a:latin typeface="Calibri" panose="020F0502020204030204" pitchFamily="2" charset="0"/>
                <a:ea typeface="宋体" panose="02010600030101010101" pitchFamily="2" charset="-122"/>
              </a:rPr>
              <a:t>换行标记</a:t>
            </a:r>
            <a:r>
              <a:rPr lang="en-US" altLang="x-none" b="1" dirty="0">
                <a:solidFill>
                  <a:srgbClr val="009ED6"/>
                </a:solidFill>
                <a:latin typeface="Calibri" panose="020F0502020204030204" pitchFamily="2" charset="0"/>
                <a:ea typeface="宋体" panose="02010600030101010101" pitchFamily="2" charset="-122"/>
              </a:rPr>
              <a:t>&lt;br /&gt;</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44038" name="矩形 6"/>
          <p:cNvSpPr/>
          <p:nvPr/>
        </p:nvSpPr>
        <p:spPr>
          <a:xfrm>
            <a:off x="684213" y="2208213"/>
            <a:ext cx="7991475" cy="2308225"/>
          </a:xfrm>
          <a:prstGeom prst="rect">
            <a:avLst/>
          </a:prstGeom>
          <a:noFill/>
          <a:ln w="9525">
            <a:noFill/>
          </a:ln>
        </p:spPr>
        <p:txBody>
          <a:bodyPr anchor="t">
            <a:spAutoFit/>
          </a:bodyPr>
          <a:p>
            <a:pPr indent="457200" eaLnBrk="0" hangingPunct="0">
              <a:lnSpc>
                <a:spcPct val="150000"/>
              </a:lnSpc>
            </a:pPr>
            <a:r>
              <a:rPr lang="zh-CN" altLang="en-US" sz="2400" dirty="0">
                <a:latin typeface="Calibri" panose="020F0502020204030204" pitchFamily="2" charset="0"/>
                <a:ea typeface="宋体" panose="02010600030101010101" pitchFamily="2" charset="-122"/>
              </a:rPr>
              <a:t>在</a:t>
            </a:r>
            <a:r>
              <a:rPr lang="en-US" altLang="x-none" sz="2400" dirty="0">
                <a:latin typeface="Calibri" panose="020F0502020204030204" pitchFamily="2" charset="0"/>
                <a:ea typeface="宋体" panose="02010600030101010101" pitchFamily="2" charset="-122"/>
              </a:rPr>
              <a:t>HTML</a:t>
            </a:r>
            <a:r>
              <a:rPr lang="zh-CN" altLang="en-US" sz="2400" dirty="0">
                <a:latin typeface="Calibri" panose="020F0502020204030204" pitchFamily="2" charset="0"/>
                <a:ea typeface="宋体" panose="02010600030101010101" pitchFamily="2" charset="-122"/>
              </a:rPr>
              <a:t>中，一个段落中的文字会从左到右依次排列，直到浏览器窗口的右端，然后自动换行。如果希望某段文本强制换行显示，就需要使用换行标记</a:t>
            </a:r>
            <a:r>
              <a:rPr lang="en-US" altLang="x-none" sz="2400" dirty="0">
                <a:latin typeface="Calibri" panose="020F0502020204030204" pitchFamily="2" charset="0"/>
                <a:ea typeface="宋体" panose="02010600030101010101" pitchFamily="2" charset="-122"/>
              </a:rPr>
              <a:t>&lt;br /&gt;</a:t>
            </a:r>
            <a:r>
              <a:rPr lang="zh-CN" altLang="en-US" sz="2400" dirty="0">
                <a:latin typeface="Calibri" panose="020F0502020204030204" pitchFamily="2" charset="0"/>
                <a:ea typeface="宋体" panose="02010600030101010101" pitchFamily="2" charset="-122"/>
              </a:rPr>
              <a:t>，这时如果还像在</a:t>
            </a:r>
            <a:r>
              <a:rPr lang="en-US" altLang="x-none" sz="2400" dirty="0">
                <a:latin typeface="Calibri" panose="020F0502020204030204" pitchFamily="2" charset="0"/>
                <a:ea typeface="宋体" panose="02010600030101010101" pitchFamily="2" charset="-122"/>
              </a:rPr>
              <a:t>word</a:t>
            </a:r>
            <a:r>
              <a:rPr lang="zh-CN" altLang="en-US" sz="2400" dirty="0">
                <a:latin typeface="Calibri" panose="020F0502020204030204" pitchFamily="2" charset="0"/>
                <a:ea typeface="宋体" panose="02010600030101010101" pitchFamily="2" charset="-122"/>
              </a:rPr>
              <a:t>中直接敲回车键换行就不起作用了。</a:t>
            </a:r>
            <a:endParaRPr lang="en-US" altLang="x-none" sz="2400" dirty="0">
              <a:latin typeface="Calibri" panose="020F0502020204030204" pitchFamily="2"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sz="4000" dirty="0">
                <a:solidFill>
                  <a:srgbClr val="00639A"/>
                </a:solidFill>
                <a:latin typeface="微软雅黑" panose="020B0503020204020204" pitchFamily="2" charset="-122"/>
                <a:ea typeface="微软雅黑" panose="020B0503020204020204" pitchFamily="2" charset="-122"/>
              </a:rPr>
              <a:t>Html</a:t>
            </a:r>
            <a:r>
              <a:rPr lang="zh-CN" altLang="en-US" sz="4000" dirty="0">
                <a:solidFill>
                  <a:srgbClr val="00639A"/>
                </a:solidFill>
                <a:latin typeface="微软雅黑" panose="020B0503020204020204" pitchFamily="2" charset="-122"/>
                <a:ea typeface="微软雅黑" panose="020B0503020204020204" pitchFamily="2" charset="-122"/>
              </a:rPr>
              <a:t>基础    双标记详解</a:t>
            </a:r>
            <a:endParaRPr lang="zh-CN" altLang="en-US" sz="4000" dirty="0">
              <a:solidFill>
                <a:srgbClr val="00639A"/>
              </a:solidFill>
              <a:latin typeface="微软雅黑" panose="020B0503020204020204" pitchFamily="2" charset="-122"/>
              <a:ea typeface="微软雅黑" panose="020B0503020204020204" pitchFamily="2" charset="-122"/>
            </a:endParaRPr>
          </a:p>
        </p:txBody>
      </p:sp>
      <p:sp>
        <p:nvSpPr>
          <p:cNvPr id="45058"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5059"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45060"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5061" name="矩形 5"/>
          <p:cNvSpPr/>
          <p:nvPr/>
        </p:nvSpPr>
        <p:spPr>
          <a:xfrm>
            <a:off x="611188" y="1844675"/>
            <a:ext cx="1114425" cy="369888"/>
          </a:xfrm>
          <a:prstGeom prst="rect">
            <a:avLst/>
          </a:prstGeom>
          <a:noFill/>
          <a:ln w="9525">
            <a:noFill/>
          </a:ln>
        </p:spPr>
        <p:txBody>
          <a:bodyPr wrap="none" anchor="t">
            <a:spAutoFit/>
          </a:bodyPr>
          <a:p>
            <a:pPr eaLnBrk="0" hangingPunct="0"/>
            <a:r>
              <a:rPr lang="zh-CN" altLang="en-US" b="1" dirty="0">
                <a:solidFill>
                  <a:srgbClr val="009ED6"/>
                </a:solidFill>
                <a:latin typeface="Calibri" panose="020F0502020204030204" pitchFamily="2" charset="0"/>
                <a:ea typeface="宋体" panose="02010600030101010101" pitchFamily="2" charset="-122"/>
              </a:rPr>
              <a:t>段落标记</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45062" name="矩形 6"/>
          <p:cNvSpPr/>
          <p:nvPr/>
        </p:nvSpPr>
        <p:spPr>
          <a:xfrm>
            <a:off x="611188" y="2349500"/>
            <a:ext cx="7921625" cy="3276600"/>
          </a:xfrm>
          <a:prstGeom prst="rect">
            <a:avLst/>
          </a:prstGeom>
          <a:noFill/>
          <a:ln w="9525">
            <a:noFill/>
          </a:ln>
        </p:spPr>
        <p:txBody>
          <a:bodyPr anchor="t">
            <a:spAutoFit/>
          </a:bodyPr>
          <a:p>
            <a:pPr indent="457200" eaLnBrk="0" hangingPunct="0">
              <a:lnSpc>
                <a:spcPct val="150000"/>
              </a:lnSpc>
            </a:pPr>
            <a:r>
              <a:rPr lang="zh-CN" altLang="en-US" sz="2000" dirty="0">
                <a:latin typeface="Calibri" panose="020F0502020204030204" pitchFamily="2" charset="0"/>
                <a:ea typeface="宋体" panose="02010600030101010101" pitchFamily="2" charset="-122"/>
              </a:rPr>
              <a:t>在网页中要把文字有条理地显示出来，离不开段落标记，就如同我们平常写文章一样，整个网页也可以分为若干个段落，而段落的标记就是</a:t>
            </a:r>
            <a:r>
              <a:rPr lang="en-US" altLang="x-none" sz="2000" dirty="0">
                <a:latin typeface="Calibri" panose="020F0502020204030204" pitchFamily="2" charset="0"/>
                <a:ea typeface="宋体" panose="02010600030101010101" pitchFamily="2" charset="-122"/>
              </a:rPr>
              <a:t>&lt;p&gt;</a:t>
            </a:r>
            <a:r>
              <a:rPr lang="zh-CN" altLang="en-US" sz="2000" dirty="0">
                <a:latin typeface="Calibri" panose="020F0502020204030204" pitchFamily="2" charset="0"/>
                <a:ea typeface="宋体" panose="02010600030101010101" pitchFamily="2" charset="-122"/>
              </a:rPr>
              <a:t>。</a:t>
            </a:r>
            <a:endParaRPr lang="en-US" altLang="x-none" sz="2000" dirty="0">
              <a:latin typeface="Calibri" panose="020F0502020204030204" pitchFamily="2" charset="0"/>
              <a:ea typeface="宋体" panose="02010600030101010101" pitchFamily="2" charset="-122"/>
            </a:endParaRPr>
          </a:p>
          <a:p>
            <a:pPr indent="457200" eaLnBrk="0" hangingPunct="0">
              <a:lnSpc>
                <a:spcPct val="150000"/>
              </a:lnSpc>
            </a:pPr>
            <a:endParaRPr lang="en-US" altLang="x-none" sz="2000" dirty="0">
              <a:latin typeface="Calibri" panose="020F0502020204030204" pitchFamily="2" charset="0"/>
              <a:ea typeface="宋体" panose="02010600030101010101" pitchFamily="2" charset="-122"/>
            </a:endParaRPr>
          </a:p>
          <a:p>
            <a:pPr marL="0" lvl="1" indent="457200" algn="l" eaLnBrk="1" fontAlgn="base" latinLnBrk="0" hangingPunct="1">
              <a:lnSpc>
                <a:spcPct val="150000"/>
              </a:lnSpc>
              <a:spcBef>
                <a:spcPct val="0"/>
              </a:spcBef>
              <a:spcAft>
                <a:spcPct val="0"/>
              </a:spcAft>
              <a:buFont typeface="Arial" panose="020B0604020202020204" pitchFamily="34" charset="0"/>
              <a:buNone/>
            </a:pPr>
            <a:r>
              <a:rPr lang="en-US" altLang="x-none" sz="2000" u="none" baseline="0" dirty="0">
                <a:solidFill>
                  <a:schemeClr val="tx1"/>
                </a:solidFill>
                <a:latin typeface="Calibri" panose="020F0502020204030204" pitchFamily="2" charset="0"/>
                <a:ea typeface="宋体" panose="02010600030101010101" pitchFamily="2" charset="-122"/>
              </a:rPr>
              <a:t>&lt;p&gt;</a:t>
            </a:r>
            <a:r>
              <a:rPr lang="zh-CN" altLang="en-US" sz="2000" u="none" baseline="0" dirty="0">
                <a:solidFill>
                  <a:schemeClr val="tx1"/>
                </a:solidFill>
                <a:latin typeface="Calibri" panose="020F0502020204030204" pitchFamily="2" charset="0"/>
                <a:ea typeface="宋体" panose="02010600030101010101" pitchFamily="2" charset="-122"/>
              </a:rPr>
              <a:t>是</a:t>
            </a:r>
            <a:r>
              <a:rPr lang="en-US" altLang="x-none" sz="2000" u="none" baseline="0" dirty="0">
                <a:solidFill>
                  <a:schemeClr val="tx1"/>
                </a:solidFill>
                <a:latin typeface="Calibri" panose="020F0502020204030204" pitchFamily="2" charset="0"/>
                <a:ea typeface="宋体" panose="02010600030101010101" pitchFamily="2" charset="-122"/>
              </a:rPr>
              <a:t>HTML</a:t>
            </a:r>
            <a:r>
              <a:rPr lang="zh-CN" altLang="en-US" sz="2000" u="none" baseline="0" dirty="0">
                <a:solidFill>
                  <a:schemeClr val="tx1"/>
                </a:solidFill>
                <a:latin typeface="Calibri" panose="020F0502020204030204" pitchFamily="2" charset="0"/>
                <a:ea typeface="宋体" panose="02010600030101010101" pitchFamily="2" charset="-122"/>
              </a:rPr>
              <a:t>文档中最常见的标记，默认情况下，文本在一个段落中会根据浏览器窗口的大小自动换行。</a:t>
            </a:r>
            <a:endParaRPr lang="zh-CN" altLang="en-US" sz="2000" u="none" baseline="0" dirty="0">
              <a:solidFill>
                <a:schemeClr val="tx1"/>
              </a:solidFill>
              <a:latin typeface="Calibri" panose="020F0502020204030204" pitchFamily="2" charset="0"/>
              <a:ea typeface="宋体" panose="02010600030101010101" pitchFamily="2" charset="-122"/>
            </a:endParaRPr>
          </a:p>
          <a:p>
            <a:pPr indent="457200" eaLnBrk="0" hangingPunct="0">
              <a:lnSpc>
                <a:spcPct val="150000"/>
              </a:lnSpc>
            </a:pPr>
            <a:endParaRPr lang="en-US" altLang="x-none" dirty="0">
              <a:latin typeface="Calibri" panose="020F0502020204030204" pitchFamily="2"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双标记详解</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46082"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6083"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46084"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6085" name="矩形 5"/>
          <p:cNvSpPr/>
          <p:nvPr/>
        </p:nvSpPr>
        <p:spPr>
          <a:xfrm>
            <a:off x="684213" y="1844675"/>
            <a:ext cx="1114425" cy="369888"/>
          </a:xfrm>
          <a:prstGeom prst="rect">
            <a:avLst/>
          </a:prstGeom>
          <a:noFill/>
          <a:ln w="9525">
            <a:noFill/>
          </a:ln>
        </p:spPr>
        <p:txBody>
          <a:bodyPr wrap="none" anchor="t">
            <a:spAutoFit/>
          </a:bodyPr>
          <a:p>
            <a:pPr eaLnBrk="0" hangingPunct="0"/>
            <a:r>
              <a:rPr lang="zh-CN" altLang="en-US" b="1" dirty="0">
                <a:solidFill>
                  <a:srgbClr val="009ED6"/>
                </a:solidFill>
                <a:latin typeface="Calibri" panose="020F0502020204030204" pitchFamily="2" charset="0"/>
                <a:ea typeface="宋体" panose="02010600030101010101" pitchFamily="2" charset="-122"/>
              </a:rPr>
              <a:t>标题标记</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46086" name="矩形 6"/>
          <p:cNvSpPr/>
          <p:nvPr/>
        </p:nvSpPr>
        <p:spPr>
          <a:xfrm>
            <a:off x="708025" y="2420938"/>
            <a:ext cx="7751763" cy="1477962"/>
          </a:xfrm>
          <a:prstGeom prst="rect">
            <a:avLst/>
          </a:prstGeom>
          <a:noFill/>
          <a:ln w="9525">
            <a:noFill/>
          </a:ln>
        </p:spPr>
        <p:txBody>
          <a:bodyPr anchor="t">
            <a:spAutoFit/>
          </a:bodyPr>
          <a:p>
            <a:pPr eaLnBrk="0" hangingPunct="0"/>
            <a:r>
              <a:rPr lang="zh-CN" altLang="en-US" dirty="0">
                <a:latin typeface="Calibri" panose="020F0502020204030204" pitchFamily="2" charset="0"/>
                <a:ea typeface="宋体" panose="02010600030101010101" pitchFamily="2" charset="-122"/>
              </a:rPr>
              <a:t>为了使网页更具有语义化，我们经常会在页面中用到标题标记，</a:t>
            </a:r>
            <a:r>
              <a:rPr lang="en-US" altLang="x-none" dirty="0">
                <a:latin typeface="Calibri" panose="020F0502020204030204" pitchFamily="2" charset="0"/>
                <a:ea typeface="宋体" panose="02010600030101010101" pitchFamily="2" charset="-122"/>
              </a:rPr>
              <a:t>HTML</a:t>
            </a:r>
            <a:r>
              <a:rPr lang="zh-CN" altLang="en-US" dirty="0">
                <a:latin typeface="Calibri" panose="020F0502020204030204" pitchFamily="2" charset="0"/>
                <a:ea typeface="宋体" panose="02010600030101010101" pitchFamily="2" charset="-122"/>
              </a:rPr>
              <a:t>提供了</a:t>
            </a:r>
            <a:r>
              <a:rPr lang="en-US" altLang="x-none" dirty="0">
                <a:latin typeface="Calibri" panose="020F0502020204030204" pitchFamily="2" charset="0"/>
                <a:ea typeface="宋体" panose="02010600030101010101" pitchFamily="2" charset="-122"/>
              </a:rPr>
              <a:t>6</a:t>
            </a:r>
            <a:r>
              <a:rPr lang="zh-CN" altLang="en-US" dirty="0">
                <a:latin typeface="Calibri" panose="020F0502020204030204" pitchFamily="2" charset="0"/>
                <a:ea typeface="宋体" panose="02010600030101010101" pitchFamily="2" charset="-122"/>
              </a:rPr>
              <a:t>个等级的标题，即</a:t>
            </a:r>
            <a:r>
              <a:rPr lang="en-US" altLang="x-none" dirty="0">
                <a:latin typeface="Calibri" panose="020F0502020204030204" pitchFamily="2" charset="0"/>
                <a:ea typeface="宋体" panose="02010600030101010101" pitchFamily="2" charset="-122"/>
              </a:rPr>
              <a:t>&lt;h1&gt;</a:t>
            </a:r>
            <a:r>
              <a:rPr lang="zh-CN" altLang="en-US" dirty="0">
                <a:latin typeface="Calibri" panose="020F0502020204030204" pitchFamily="2" charset="0"/>
                <a:ea typeface="宋体" panose="02010600030101010101" pitchFamily="2" charset="-122"/>
              </a:rPr>
              <a:t>、</a:t>
            </a:r>
            <a:r>
              <a:rPr lang="en-US" altLang="x-none" dirty="0">
                <a:latin typeface="Calibri" panose="020F0502020204030204" pitchFamily="2" charset="0"/>
                <a:ea typeface="宋体" panose="02010600030101010101" pitchFamily="2" charset="-122"/>
              </a:rPr>
              <a:t>&lt;h2&gt;</a:t>
            </a:r>
            <a:r>
              <a:rPr lang="zh-CN" altLang="en-US" dirty="0">
                <a:latin typeface="Calibri" panose="020F0502020204030204" pitchFamily="2" charset="0"/>
                <a:ea typeface="宋体" panose="02010600030101010101" pitchFamily="2" charset="-122"/>
              </a:rPr>
              <a:t>、</a:t>
            </a:r>
            <a:r>
              <a:rPr lang="en-US" altLang="x-none" dirty="0">
                <a:latin typeface="Calibri" panose="020F0502020204030204" pitchFamily="2" charset="0"/>
                <a:ea typeface="宋体" panose="02010600030101010101" pitchFamily="2" charset="-122"/>
              </a:rPr>
              <a:t>&lt;h3&gt;</a:t>
            </a:r>
            <a:r>
              <a:rPr lang="zh-CN" altLang="en-US" dirty="0">
                <a:latin typeface="Calibri" panose="020F0502020204030204" pitchFamily="2" charset="0"/>
                <a:ea typeface="宋体" panose="02010600030101010101" pitchFamily="2" charset="-122"/>
              </a:rPr>
              <a:t>、</a:t>
            </a:r>
            <a:r>
              <a:rPr lang="en-US" altLang="x-none" dirty="0">
                <a:latin typeface="Calibri" panose="020F0502020204030204" pitchFamily="2" charset="0"/>
                <a:ea typeface="宋体" panose="02010600030101010101" pitchFamily="2" charset="-122"/>
              </a:rPr>
              <a:t>&lt;h4&gt;</a:t>
            </a:r>
            <a:r>
              <a:rPr lang="zh-CN" altLang="en-US" dirty="0">
                <a:latin typeface="Calibri" panose="020F0502020204030204" pitchFamily="2" charset="0"/>
                <a:ea typeface="宋体" panose="02010600030101010101" pitchFamily="2" charset="-122"/>
              </a:rPr>
              <a:t>、</a:t>
            </a:r>
            <a:r>
              <a:rPr lang="en-US" altLang="x-none" dirty="0">
                <a:latin typeface="Calibri" panose="020F0502020204030204" pitchFamily="2" charset="0"/>
                <a:ea typeface="宋体" panose="02010600030101010101" pitchFamily="2" charset="-122"/>
              </a:rPr>
              <a:t>&lt;h5&gt;</a:t>
            </a:r>
            <a:r>
              <a:rPr lang="zh-CN" altLang="en-US" dirty="0">
                <a:latin typeface="Calibri" panose="020F0502020204030204" pitchFamily="2" charset="0"/>
                <a:ea typeface="宋体" panose="02010600030101010101" pitchFamily="2" charset="-122"/>
              </a:rPr>
              <a:t>和</a:t>
            </a:r>
            <a:r>
              <a:rPr lang="en-US" altLang="x-none" dirty="0">
                <a:latin typeface="Calibri" panose="020F0502020204030204" pitchFamily="2" charset="0"/>
                <a:ea typeface="宋体" panose="02010600030101010101" pitchFamily="2" charset="-122"/>
              </a:rPr>
              <a:t>&lt;h6&gt;</a:t>
            </a:r>
            <a:r>
              <a:rPr lang="zh-CN" altLang="en-US" dirty="0">
                <a:latin typeface="Calibri" panose="020F0502020204030204" pitchFamily="2" charset="0"/>
                <a:ea typeface="宋体" panose="02010600030101010101" pitchFamily="2" charset="-122"/>
              </a:rPr>
              <a:t>，从</a:t>
            </a:r>
            <a:r>
              <a:rPr lang="en-US" altLang="x-none" dirty="0">
                <a:latin typeface="Calibri" panose="020F0502020204030204" pitchFamily="2" charset="0"/>
                <a:ea typeface="宋体" panose="02010600030101010101" pitchFamily="2" charset="-122"/>
              </a:rPr>
              <a:t>&lt;h1&gt;</a:t>
            </a:r>
            <a:r>
              <a:rPr lang="zh-CN" altLang="en-US" dirty="0">
                <a:latin typeface="Calibri" panose="020F0502020204030204" pitchFamily="2" charset="0"/>
                <a:ea typeface="宋体" panose="02010600030101010101" pitchFamily="2" charset="-122"/>
              </a:rPr>
              <a:t>到</a:t>
            </a:r>
            <a:r>
              <a:rPr lang="en-US" altLang="x-none" dirty="0">
                <a:latin typeface="Calibri" panose="020F0502020204030204" pitchFamily="2" charset="0"/>
                <a:ea typeface="宋体" panose="02010600030101010101" pitchFamily="2" charset="-122"/>
              </a:rPr>
              <a:t>&lt;h6&gt;</a:t>
            </a:r>
            <a:r>
              <a:rPr lang="zh-CN" altLang="en-US" dirty="0">
                <a:latin typeface="Calibri" panose="020F0502020204030204" pitchFamily="2" charset="0"/>
                <a:ea typeface="宋体" panose="02010600030101010101" pitchFamily="2" charset="-122"/>
              </a:rPr>
              <a:t>重要性递减。其基本语法格式如下：</a:t>
            </a:r>
            <a:endParaRPr lang="en-US" altLang="x-none" dirty="0">
              <a:latin typeface="Calibri" panose="020F0502020204030204" pitchFamily="2" charset="0"/>
              <a:ea typeface="宋体" panose="02010600030101010101" pitchFamily="2" charset="-122"/>
            </a:endParaRPr>
          </a:p>
          <a:p>
            <a:pPr eaLnBrk="0" hangingPunct="0"/>
            <a:endParaRPr lang="en-US" altLang="x-none" dirty="0">
              <a:latin typeface="Calibri" panose="020F0502020204030204" pitchFamily="2" charset="0"/>
              <a:ea typeface="宋体" panose="02010600030101010101" pitchFamily="2" charset="-122"/>
            </a:endParaRPr>
          </a:p>
          <a:p>
            <a:pPr eaLnBrk="0" hangingPunct="0"/>
            <a:r>
              <a:rPr lang="en-US" altLang="x-none" dirty="0">
                <a:latin typeface="Calibri" panose="020F0502020204030204" pitchFamily="2" charset="0"/>
                <a:ea typeface="宋体" panose="02010600030101010101" pitchFamily="2" charset="-122"/>
              </a:rPr>
              <a:t>    </a:t>
            </a:r>
            <a:endParaRPr lang="zh-CN" altLang="en-US" dirty="0">
              <a:latin typeface="Calibri" panose="020F0502020204030204" pitchFamily="2" charset="0"/>
              <a:ea typeface="宋体" panose="02010600030101010101" pitchFamily="2" charset="-122"/>
            </a:endParaRPr>
          </a:p>
        </p:txBody>
      </p:sp>
      <p:sp>
        <p:nvSpPr>
          <p:cNvPr id="46087" name="矩形 6"/>
          <p:cNvSpPr/>
          <p:nvPr/>
        </p:nvSpPr>
        <p:spPr>
          <a:xfrm>
            <a:off x="738188" y="3540125"/>
            <a:ext cx="7408862" cy="366713"/>
          </a:xfrm>
          <a:prstGeom prst="rect">
            <a:avLst/>
          </a:prstGeom>
          <a:solidFill>
            <a:srgbClr val="D5F2FF"/>
          </a:solidFill>
          <a:ln w="9525">
            <a:noFill/>
          </a:ln>
        </p:spPr>
        <p:txBody>
          <a:bodyPr anchor="t">
            <a:spAutoFit/>
          </a:bodyPr>
          <a:p>
            <a:pPr eaLnBrk="0" hangingPunct="0"/>
            <a:r>
              <a:rPr lang="en-US" altLang="x-none" dirty="0">
                <a:latin typeface="Arial" panose="020B0604020202020204" pitchFamily="34" charset="0"/>
                <a:ea typeface="宋体" panose="02010600030101010101" pitchFamily="2" charset="-122"/>
              </a:rPr>
              <a:t>&lt;hn&gt;</a:t>
            </a:r>
            <a:r>
              <a:rPr lang="zh-CN" altLang="en-US" dirty="0">
                <a:latin typeface="Arial" panose="020B0604020202020204" pitchFamily="34" charset="0"/>
                <a:ea typeface="宋体" panose="02010600030101010101" pitchFamily="2" charset="-122"/>
              </a:rPr>
              <a:t>标题文本</a:t>
            </a:r>
            <a:r>
              <a:rPr lang="en-US" altLang="x-none" dirty="0">
                <a:latin typeface="Arial" panose="020B0604020202020204" pitchFamily="34" charset="0"/>
                <a:ea typeface="宋体" panose="02010600030101010101" pitchFamily="2" charset="-122"/>
              </a:rPr>
              <a:t>&lt;/hn&gt;</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双标记详解</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47106"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7107"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47108"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7109" name="矩形 5"/>
          <p:cNvSpPr/>
          <p:nvPr/>
        </p:nvSpPr>
        <p:spPr>
          <a:xfrm>
            <a:off x="896938" y="1960563"/>
            <a:ext cx="2011362" cy="457200"/>
          </a:xfrm>
          <a:prstGeom prst="rect">
            <a:avLst/>
          </a:prstGeom>
          <a:noFill/>
          <a:ln w="9525">
            <a:noFill/>
          </a:ln>
        </p:spPr>
        <p:txBody>
          <a:bodyPr wrap="none" anchor="t">
            <a:spAutoFit/>
          </a:bodyPr>
          <a:p>
            <a:pPr eaLnBrk="0" hangingPunct="0"/>
            <a:r>
              <a:rPr lang="zh-CN" altLang="en-US" sz="2400" b="1" dirty="0">
                <a:solidFill>
                  <a:srgbClr val="009ED6"/>
                </a:solidFill>
                <a:latin typeface="Arial" panose="020B0604020202020204" pitchFamily="34" charset="0"/>
                <a:ea typeface="宋体" panose="02010600030101010101" pitchFamily="2" charset="-122"/>
              </a:rPr>
              <a:t>文本样式标记</a:t>
            </a:r>
            <a:endParaRPr lang="en-US" altLang="x-none" sz="2400" b="1" dirty="0">
              <a:solidFill>
                <a:srgbClr val="009ED6"/>
              </a:solidFill>
              <a:latin typeface="Arial" panose="020B0604020202020204" pitchFamily="34" charset="0"/>
              <a:ea typeface="宋体" panose="02010600030101010101" pitchFamily="2" charset="-122"/>
            </a:endParaRPr>
          </a:p>
        </p:txBody>
      </p:sp>
      <p:sp>
        <p:nvSpPr>
          <p:cNvPr id="47110" name="矩形 6"/>
          <p:cNvSpPr/>
          <p:nvPr/>
        </p:nvSpPr>
        <p:spPr>
          <a:xfrm>
            <a:off x="930275" y="2428875"/>
            <a:ext cx="7673975" cy="2127250"/>
          </a:xfrm>
          <a:prstGeom prst="rect">
            <a:avLst/>
          </a:prstGeom>
          <a:noFill/>
          <a:ln w="9525">
            <a:noFill/>
          </a:ln>
        </p:spPr>
        <p:txBody>
          <a:bodyPr anchor="t">
            <a:spAutoFit/>
          </a:bodyPr>
          <a:p>
            <a:pPr eaLnBrk="0" hangingPunct="0">
              <a:lnSpc>
                <a:spcPct val="150000"/>
              </a:lnSpc>
              <a:buChar char="−"/>
            </a:pPr>
            <a:r>
              <a:rPr lang="zh-CN" altLang="en-US" dirty="0">
                <a:latin typeface="Calibri" panose="020F0502020204030204" pitchFamily="2" charset="0"/>
                <a:ea typeface="宋体" panose="02010600030101010101" pitchFamily="2" charset="-122"/>
              </a:rPr>
              <a:t>多种多样的文字效果可以使网页变得更加绚丽，为此</a:t>
            </a:r>
            <a:r>
              <a:rPr lang="en-US" altLang="x-none" dirty="0">
                <a:latin typeface="Calibri" panose="020F0502020204030204" pitchFamily="2" charset="0"/>
                <a:ea typeface="宋体" panose="02010600030101010101" pitchFamily="2" charset="-122"/>
              </a:rPr>
              <a:t>HTML</a:t>
            </a:r>
            <a:r>
              <a:rPr lang="zh-CN" altLang="en-US" dirty="0">
                <a:latin typeface="Calibri" panose="020F0502020204030204" pitchFamily="2" charset="0"/>
                <a:ea typeface="宋体" panose="02010600030101010101" pitchFamily="2" charset="-122"/>
              </a:rPr>
              <a:t>提供了文本样式标记</a:t>
            </a:r>
            <a:r>
              <a:rPr lang="en-US" altLang="x-none" dirty="0">
                <a:latin typeface="Calibri" panose="020F0502020204030204" pitchFamily="2" charset="0"/>
                <a:ea typeface="宋体" panose="02010600030101010101" pitchFamily="2" charset="-122"/>
              </a:rPr>
              <a:t>&lt;font&gt;</a:t>
            </a:r>
            <a:r>
              <a:rPr lang="zh-CN" altLang="en-US" dirty="0">
                <a:latin typeface="Calibri" panose="020F0502020204030204" pitchFamily="2" charset="0"/>
                <a:ea typeface="宋体" panose="02010600030101010101" pitchFamily="2" charset="-122"/>
              </a:rPr>
              <a:t>，用来控制网页中文本的字体、字号和颜色。其基本语法格式如下：</a:t>
            </a:r>
            <a:endParaRPr lang="en-US" altLang="x-none" dirty="0">
              <a:latin typeface="Calibri" panose="020F0502020204030204" pitchFamily="2" charset="0"/>
              <a:ea typeface="宋体" panose="02010600030101010101" pitchFamily="2" charset="-122"/>
            </a:endParaRPr>
          </a:p>
          <a:p>
            <a:pPr eaLnBrk="0" hangingPunct="0">
              <a:lnSpc>
                <a:spcPct val="150000"/>
              </a:lnSpc>
              <a:buChar char="−"/>
            </a:pPr>
            <a:endParaRPr lang="en-US" altLang="x-none" dirty="0">
              <a:latin typeface="Calibri" panose="020F0502020204030204" pitchFamily="2" charset="0"/>
              <a:ea typeface="宋体" panose="02010600030101010101" pitchFamily="2" charset="-122"/>
            </a:endParaRPr>
          </a:p>
          <a:p>
            <a:pPr eaLnBrk="0" hangingPunct="0">
              <a:lnSpc>
                <a:spcPct val="150000"/>
              </a:lnSpc>
              <a:buChar char="−"/>
            </a:pPr>
            <a:endParaRPr lang="en-US" altLang="x-none" dirty="0">
              <a:latin typeface="Calibri" panose="020F0502020204030204" pitchFamily="2" charset="0"/>
              <a:ea typeface="宋体" panose="02010600030101010101" pitchFamily="2" charset="-122"/>
            </a:endParaRPr>
          </a:p>
        </p:txBody>
      </p:sp>
      <p:sp>
        <p:nvSpPr>
          <p:cNvPr id="47111" name="矩形 6"/>
          <p:cNvSpPr/>
          <p:nvPr/>
        </p:nvSpPr>
        <p:spPr>
          <a:xfrm>
            <a:off x="974725" y="3883025"/>
            <a:ext cx="7145338" cy="366713"/>
          </a:xfrm>
          <a:prstGeom prst="rect">
            <a:avLst/>
          </a:prstGeom>
          <a:solidFill>
            <a:srgbClr val="D5F4FF"/>
          </a:solidFill>
          <a:ln w="9525">
            <a:noFill/>
          </a:ln>
        </p:spPr>
        <p:txBody>
          <a:bodyPr anchor="t">
            <a:spAutoFit/>
          </a:bodyPr>
          <a:p>
            <a:pPr eaLnBrk="0" hangingPunct="0"/>
            <a:r>
              <a:rPr lang="en-US" altLang="x-none" dirty="0">
                <a:latin typeface="Arial" panose="020B0604020202020204" pitchFamily="34" charset="0"/>
                <a:ea typeface="宋体" panose="02010600030101010101" pitchFamily="2" charset="-122"/>
              </a:rPr>
              <a:t>&lt;font&gt;</a:t>
            </a:r>
            <a:r>
              <a:rPr lang="zh-CN" altLang="en-US" dirty="0">
                <a:latin typeface="Arial" panose="020B0604020202020204" pitchFamily="34" charset="0"/>
                <a:ea typeface="宋体" panose="02010600030101010101" pitchFamily="2" charset="-122"/>
              </a:rPr>
              <a:t>文本内容</a:t>
            </a:r>
            <a:r>
              <a:rPr lang="en-US" altLang="x-none" dirty="0">
                <a:latin typeface="Arial" panose="020B0604020202020204" pitchFamily="34" charset="0"/>
                <a:ea typeface="宋体" panose="02010600030101010101" pitchFamily="2" charset="-122"/>
              </a:rPr>
              <a:t>&lt;/font&gt; </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双标记详解</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48130"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8131"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48132"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8133" name="矩形 5"/>
          <p:cNvSpPr/>
          <p:nvPr/>
        </p:nvSpPr>
        <p:spPr>
          <a:xfrm>
            <a:off x="684213" y="1844675"/>
            <a:ext cx="1811337" cy="369888"/>
          </a:xfrm>
          <a:prstGeom prst="rect">
            <a:avLst/>
          </a:prstGeom>
          <a:noFill/>
          <a:ln w="9525">
            <a:noFill/>
          </a:ln>
        </p:spPr>
        <p:txBody>
          <a:bodyPr wrap="none" anchor="t">
            <a:spAutoFit/>
          </a:bodyPr>
          <a:p>
            <a:pPr eaLnBrk="0" hangingPunct="0"/>
            <a:r>
              <a:rPr lang="zh-CN" altLang="en-US" b="1" dirty="0">
                <a:solidFill>
                  <a:srgbClr val="009ED6"/>
                </a:solidFill>
                <a:latin typeface="Calibri" panose="020F0502020204030204" pitchFamily="2" charset="0"/>
                <a:ea typeface="宋体" panose="02010600030101010101" pitchFamily="2" charset="-122"/>
              </a:rPr>
              <a:t>文本格式化标记</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48134" name="矩形 6"/>
          <p:cNvSpPr/>
          <p:nvPr/>
        </p:nvSpPr>
        <p:spPr>
          <a:xfrm>
            <a:off x="755650" y="2220913"/>
            <a:ext cx="7848600" cy="1339850"/>
          </a:xfrm>
          <a:prstGeom prst="rect">
            <a:avLst/>
          </a:prstGeom>
          <a:noFill/>
          <a:ln w="9525">
            <a:noFill/>
          </a:ln>
        </p:spPr>
        <p:txBody>
          <a:bodyPr anchor="t">
            <a:spAutoFit/>
          </a:bodyPr>
          <a:p>
            <a:pPr eaLnBrk="0" hangingPunct="0">
              <a:lnSpc>
                <a:spcPct val="150000"/>
              </a:lnSpc>
              <a:buChar char="−"/>
            </a:pPr>
            <a:r>
              <a:rPr lang="zh-CN" altLang="en-US" dirty="0">
                <a:latin typeface="Calibri" panose="020F0502020204030204" pitchFamily="2" charset="0"/>
                <a:ea typeface="宋体" panose="02010600030101010101" pitchFamily="2" charset="-122"/>
              </a:rPr>
              <a:t>在网页中，有时需要为文字设置粗体、斜体或下划线效果，这时就需要用到</a:t>
            </a:r>
            <a:r>
              <a:rPr lang="en-US" altLang="x-none" dirty="0">
                <a:latin typeface="Calibri" panose="020F0502020204030204" pitchFamily="2" charset="0"/>
                <a:ea typeface="宋体" panose="02010600030101010101" pitchFamily="2" charset="-122"/>
              </a:rPr>
              <a:t>HTML</a:t>
            </a:r>
            <a:r>
              <a:rPr lang="zh-CN" altLang="en-US" dirty="0">
                <a:latin typeface="Calibri" panose="020F0502020204030204" pitchFamily="2" charset="0"/>
                <a:ea typeface="宋体" panose="02010600030101010101" pitchFamily="2" charset="-122"/>
              </a:rPr>
              <a:t>中的文本格式化标记，使文字以特殊的方式显示。</a:t>
            </a:r>
            <a:endParaRPr lang="en-US" altLang="x-none" dirty="0">
              <a:latin typeface="Calibri" panose="020F0502020204030204" pitchFamily="2" charset="0"/>
              <a:ea typeface="宋体" panose="02010600030101010101" pitchFamily="2" charset="-122"/>
            </a:endParaRPr>
          </a:p>
          <a:p>
            <a:pPr eaLnBrk="0" hangingPunct="0">
              <a:lnSpc>
                <a:spcPct val="150000"/>
              </a:lnSpc>
              <a:buChar char="−"/>
            </a:pPr>
            <a:r>
              <a:rPr lang="zh-CN" altLang="en-US" dirty="0">
                <a:latin typeface="Calibri" panose="020F0502020204030204" pitchFamily="2" charset="0"/>
                <a:ea typeface="宋体" panose="02010600030101010101" pitchFamily="2" charset="-122"/>
              </a:rPr>
              <a:t>文本格式化常用标记</a:t>
            </a:r>
            <a:endParaRPr lang="zh-CN" altLang="en-US" dirty="0">
              <a:latin typeface="Calibri" panose="020F0502020204030204" pitchFamily="2" charset="0"/>
              <a:ea typeface="宋体" panose="02010600030101010101" pitchFamily="2" charset="-122"/>
            </a:endParaRPr>
          </a:p>
        </p:txBody>
      </p:sp>
      <p:graphicFrame>
        <p:nvGraphicFramePr>
          <p:cNvPr id="41992" name="表格 41991"/>
          <p:cNvGraphicFramePr/>
          <p:nvPr/>
        </p:nvGraphicFramePr>
        <p:xfrm>
          <a:off x="823913" y="3560763"/>
          <a:ext cx="7712075" cy="2155825"/>
        </p:xfrm>
        <a:graphic>
          <a:graphicData uri="http://schemas.openxmlformats.org/drawingml/2006/table">
            <a:tbl>
              <a:tblPr/>
              <a:tblGrid>
                <a:gridCol w="2484438"/>
                <a:gridCol w="5227637"/>
              </a:tblGrid>
              <a:tr h="35877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标记</a:t>
                      </a:r>
                      <a:endParaRPr lang="zh-CN" altLang="en-US" sz="1400" dirty="0">
                        <a:solidFill>
                          <a:srgbClr val="000000"/>
                        </a:solidFill>
                        <a:latin typeface="Times New Roman" panose="02020603050405020304" pitchFamily="2" charset="0"/>
                      </a:endParaRPr>
                    </a:p>
                  </a:txBody>
                  <a:tcPr marL="68582" marR="68582" marT="0" marB="0" vert="horz"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显示效果</a:t>
                      </a:r>
                      <a:endParaRPr lang="zh-CN" altLang="en-US" sz="1400" dirty="0">
                        <a:solidFill>
                          <a:srgbClr val="000000"/>
                        </a:solidFill>
                        <a:latin typeface="Times New Roman" panose="02020603050405020304" pitchFamily="2" charset="0"/>
                      </a:endParaRPr>
                    </a:p>
                  </a:txBody>
                  <a:tcPr marL="68582" marR="68582" marT="0" marB="0" vert="horz"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719138">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&lt;b&gt;&lt;/b&gt;</a:t>
                      </a:r>
                      <a:r>
                        <a:rPr lang="zh-CN" altLang="en-US" sz="1400" dirty="0">
                          <a:solidFill>
                            <a:srgbClr val="000000"/>
                          </a:solidFill>
                          <a:latin typeface="Arial" panose="020B0604020202020204" pitchFamily="34" charset="0"/>
                        </a:rPr>
                        <a:t>和</a:t>
                      </a:r>
                      <a:r>
                        <a:rPr lang="en-US" altLang="x-none" sz="1400" dirty="0">
                          <a:solidFill>
                            <a:srgbClr val="000000"/>
                          </a:solidFill>
                          <a:latin typeface="Arial" panose="020B0604020202020204" pitchFamily="34" charset="0"/>
                        </a:rPr>
                        <a:t>&lt;strong&gt;&lt;/strong&gt;</a:t>
                      </a:r>
                      <a:endParaRPr lang="en-US" altLang="x-none" sz="1400" dirty="0">
                        <a:solidFill>
                          <a:srgbClr val="000000"/>
                        </a:solidFill>
                        <a:latin typeface="Times New Roman" panose="02020603050405020304" pitchFamily="2" charset="0"/>
                      </a:endParaRPr>
                    </a:p>
                  </a:txBody>
                  <a:tcPr marL="68582" marR="68582" marT="0" marB="0" vert="horz"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文字以粗体方式显示（</a:t>
                      </a:r>
                      <a:r>
                        <a:rPr lang="en-US" altLang="x-none" sz="1400" dirty="0">
                          <a:solidFill>
                            <a:srgbClr val="000000"/>
                          </a:solidFill>
                          <a:latin typeface="Arial" panose="020B0604020202020204" pitchFamily="34" charset="0"/>
                        </a:rPr>
                        <a:t>XHTML</a:t>
                      </a:r>
                      <a:r>
                        <a:rPr lang="zh-CN" altLang="en-US" sz="1400" dirty="0">
                          <a:solidFill>
                            <a:srgbClr val="000000"/>
                          </a:solidFill>
                          <a:latin typeface="Arial" panose="020B0604020202020204" pitchFamily="34" charset="0"/>
                        </a:rPr>
                        <a:t>推荐使用</a:t>
                      </a:r>
                      <a:r>
                        <a:rPr lang="en-US" altLang="x-none" sz="1400" dirty="0">
                          <a:solidFill>
                            <a:srgbClr val="000000"/>
                          </a:solidFill>
                          <a:latin typeface="Arial" panose="020B0604020202020204" pitchFamily="34" charset="0"/>
                        </a:rPr>
                        <a:t>strong</a:t>
                      </a:r>
                      <a:r>
                        <a:rPr lang="zh-CN" altLang="en-US" sz="1400" dirty="0">
                          <a:solidFill>
                            <a:srgbClr val="000000"/>
                          </a:solidFill>
                          <a:latin typeface="Arial" panose="020B0604020202020204" pitchFamily="34" charset="0"/>
                        </a:rPr>
                        <a:t>）</a:t>
                      </a:r>
                      <a:endParaRPr lang="zh-CN" altLang="en-US" sz="1400" dirty="0">
                        <a:solidFill>
                          <a:srgbClr val="000000"/>
                        </a:solidFill>
                        <a:latin typeface="Times New Roman" panose="02020603050405020304" pitchFamily="2" charset="0"/>
                      </a:endParaRPr>
                    </a:p>
                  </a:txBody>
                  <a:tcPr marL="68582" marR="68582" marT="0" marB="0" vert="horz"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35877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&lt;i&gt;&lt;/i&gt;</a:t>
                      </a:r>
                      <a:r>
                        <a:rPr lang="zh-CN" altLang="en-US" sz="1400" dirty="0">
                          <a:solidFill>
                            <a:srgbClr val="000000"/>
                          </a:solidFill>
                          <a:latin typeface="Arial" panose="020B0604020202020204" pitchFamily="34" charset="0"/>
                        </a:rPr>
                        <a:t>和</a:t>
                      </a:r>
                      <a:r>
                        <a:rPr lang="en-US" altLang="x-none" sz="1400" dirty="0">
                          <a:solidFill>
                            <a:srgbClr val="000000"/>
                          </a:solidFill>
                          <a:latin typeface="Arial" panose="020B0604020202020204" pitchFamily="34" charset="0"/>
                        </a:rPr>
                        <a:t>&lt;em&gt;&lt;/em&gt;</a:t>
                      </a:r>
                      <a:endParaRPr lang="en-US" altLang="x-none" sz="1400" dirty="0">
                        <a:solidFill>
                          <a:srgbClr val="000000"/>
                        </a:solidFill>
                        <a:latin typeface="Times New Roman" panose="02020603050405020304" pitchFamily="2" charset="0"/>
                      </a:endParaRPr>
                    </a:p>
                  </a:txBody>
                  <a:tcPr marL="68582" marR="68582" marT="0" marB="0" vert="horz"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文字以斜体方式显示（</a:t>
                      </a:r>
                      <a:r>
                        <a:rPr lang="en-US" altLang="x-none" sz="1400" dirty="0">
                          <a:solidFill>
                            <a:srgbClr val="000000"/>
                          </a:solidFill>
                          <a:latin typeface="Arial" panose="020B0604020202020204" pitchFamily="34" charset="0"/>
                        </a:rPr>
                        <a:t>XHTML</a:t>
                      </a:r>
                      <a:r>
                        <a:rPr lang="zh-CN" altLang="en-US" sz="1400" dirty="0">
                          <a:solidFill>
                            <a:srgbClr val="000000"/>
                          </a:solidFill>
                          <a:latin typeface="Arial" panose="020B0604020202020204" pitchFamily="34" charset="0"/>
                        </a:rPr>
                        <a:t>推荐使用</a:t>
                      </a:r>
                      <a:r>
                        <a:rPr lang="en-US" altLang="x-none" sz="1400" dirty="0">
                          <a:solidFill>
                            <a:srgbClr val="000000"/>
                          </a:solidFill>
                          <a:latin typeface="Arial" panose="020B0604020202020204" pitchFamily="34" charset="0"/>
                        </a:rPr>
                        <a:t>em</a:t>
                      </a:r>
                      <a:r>
                        <a:rPr lang="zh-CN" altLang="en-US" sz="1400" dirty="0">
                          <a:solidFill>
                            <a:srgbClr val="000000"/>
                          </a:solidFill>
                          <a:latin typeface="Arial" panose="020B0604020202020204" pitchFamily="34" charset="0"/>
                        </a:rPr>
                        <a:t>）</a:t>
                      </a:r>
                      <a:endParaRPr lang="zh-CN" altLang="en-US" sz="1400" dirty="0">
                        <a:solidFill>
                          <a:srgbClr val="000000"/>
                        </a:solidFill>
                        <a:latin typeface="Times New Roman" panose="02020603050405020304" pitchFamily="2" charset="0"/>
                      </a:endParaRPr>
                    </a:p>
                  </a:txBody>
                  <a:tcPr marL="68582" marR="68582" marT="0" marB="0" vert="horz"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360362">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&lt;s&gt;&lt;/s&gt;</a:t>
                      </a:r>
                      <a:r>
                        <a:rPr lang="zh-CN" altLang="en-US" sz="1400" dirty="0">
                          <a:solidFill>
                            <a:srgbClr val="000000"/>
                          </a:solidFill>
                          <a:latin typeface="Arial" panose="020B0604020202020204" pitchFamily="34" charset="0"/>
                        </a:rPr>
                        <a:t>和</a:t>
                      </a:r>
                      <a:r>
                        <a:rPr lang="en-US" altLang="x-none" sz="1400" dirty="0">
                          <a:solidFill>
                            <a:srgbClr val="000000"/>
                          </a:solidFill>
                          <a:latin typeface="Arial" panose="020B0604020202020204" pitchFamily="34" charset="0"/>
                        </a:rPr>
                        <a:t>&lt;del&gt;&lt;/del&gt;</a:t>
                      </a:r>
                      <a:endParaRPr lang="en-US" altLang="x-none" sz="1400" dirty="0">
                        <a:solidFill>
                          <a:srgbClr val="000000"/>
                        </a:solidFill>
                        <a:latin typeface="Times New Roman" panose="02020603050405020304" pitchFamily="2" charset="0"/>
                      </a:endParaRPr>
                    </a:p>
                  </a:txBody>
                  <a:tcPr marL="68582" marR="68582" marT="0" marB="0" vert="horz"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文字以加删除线方式显示（</a:t>
                      </a:r>
                      <a:r>
                        <a:rPr lang="en-US" altLang="x-none" sz="1400" dirty="0">
                          <a:solidFill>
                            <a:srgbClr val="000000"/>
                          </a:solidFill>
                          <a:latin typeface="Arial" panose="020B0604020202020204" pitchFamily="34" charset="0"/>
                        </a:rPr>
                        <a:t>XHTML</a:t>
                      </a:r>
                      <a:r>
                        <a:rPr lang="zh-CN" altLang="en-US" sz="1400" dirty="0">
                          <a:solidFill>
                            <a:srgbClr val="000000"/>
                          </a:solidFill>
                          <a:latin typeface="Arial" panose="020B0604020202020204" pitchFamily="34" charset="0"/>
                        </a:rPr>
                        <a:t>推荐使用</a:t>
                      </a:r>
                      <a:r>
                        <a:rPr lang="en-US" altLang="x-none" sz="1400" dirty="0">
                          <a:solidFill>
                            <a:srgbClr val="000000"/>
                          </a:solidFill>
                          <a:latin typeface="Arial" panose="020B0604020202020204" pitchFamily="34" charset="0"/>
                        </a:rPr>
                        <a:t>del</a:t>
                      </a:r>
                      <a:r>
                        <a:rPr lang="zh-CN" altLang="en-US" sz="1400" dirty="0">
                          <a:solidFill>
                            <a:srgbClr val="000000"/>
                          </a:solidFill>
                          <a:latin typeface="Arial" panose="020B0604020202020204" pitchFamily="34" charset="0"/>
                        </a:rPr>
                        <a:t>）</a:t>
                      </a:r>
                      <a:endParaRPr lang="zh-CN" altLang="en-US" sz="1400" dirty="0">
                        <a:solidFill>
                          <a:srgbClr val="000000"/>
                        </a:solidFill>
                        <a:latin typeface="Times New Roman" panose="02020603050405020304" pitchFamily="2" charset="0"/>
                      </a:endParaRPr>
                    </a:p>
                  </a:txBody>
                  <a:tcPr marL="68582" marR="68582" marT="0" marB="0" vert="horz"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35877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&lt;u&gt;&lt;/u&gt;</a:t>
                      </a:r>
                      <a:r>
                        <a:rPr lang="zh-CN" altLang="en-US" sz="1400" dirty="0">
                          <a:solidFill>
                            <a:srgbClr val="000000"/>
                          </a:solidFill>
                          <a:latin typeface="Arial" panose="020B0604020202020204" pitchFamily="34" charset="0"/>
                        </a:rPr>
                        <a:t>和</a:t>
                      </a:r>
                      <a:r>
                        <a:rPr lang="en-US" altLang="x-none" sz="1400" dirty="0">
                          <a:solidFill>
                            <a:srgbClr val="000000"/>
                          </a:solidFill>
                          <a:latin typeface="Arial" panose="020B0604020202020204" pitchFamily="34" charset="0"/>
                        </a:rPr>
                        <a:t>&lt;ins&gt;&lt;/ins&gt;</a:t>
                      </a:r>
                      <a:endParaRPr lang="en-US" altLang="x-none" sz="1400" dirty="0">
                        <a:solidFill>
                          <a:srgbClr val="000000"/>
                        </a:solidFill>
                        <a:latin typeface="Times New Roman" panose="02020603050405020304" pitchFamily="2" charset="0"/>
                      </a:endParaRPr>
                    </a:p>
                  </a:txBody>
                  <a:tcPr marL="68582" marR="68582" marT="0" marB="0" vert="horz"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文字以加下划线方式显示（</a:t>
                      </a:r>
                      <a:r>
                        <a:rPr lang="en-US" altLang="x-none" sz="1400" dirty="0">
                          <a:solidFill>
                            <a:srgbClr val="000000"/>
                          </a:solidFill>
                          <a:latin typeface="Arial" panose="020B0604020202020204" pitchFamily="34" charset="0"/>
                        </a:rPr>
                        <a:t>XHTML</a:t>
                      </a:r>
                      <a:r>
                        <a:rPr lang="zh-CN" altLang="en-US" sz="1400" dirty="0">
                          <a:solidFill>
                            <a:srgbClr val="000000"/>
                          </a:solidFill>
                          <a:latin typeface="Arial" panose="020B0604020202020204" pitchFamily="34" charset="0"/>
                        </a:rPr>
                        <a:t>不赞成使用</a:t>
                      </a:r>
                      <a:r>
                        <a:rPr lang="en-US" altLang="x-none" sz="1400" dirty="0">
                          <a:solidFill>
                            <a:srgbClr val="000000"/>
                          </a:solidFill>
                          <a:latin typeface="Arial" panose="020B0604020202020204" pitchFamily="34" charset="0"/>
                        </a:rPr>
                        <a:t>u</a:t>
                      </a:r>
                      <a:r>
                        <a:rPr lang="zh-CN" altLang="en-US" sz="1400" dirty="0">
                          <a:solidFill>
                            <a:srgbClr val="000000"/>
                          </a:solidFill>
                          <a:latin typeface="Arial" panose="020B0604020202020204" pitchFamily="34" charset="0"/>
                        </a:rPr>
                        <a:t>）</a:t>
                      </a:r>
                      <a:endParaRPr lang="zh-CN" altLang="en-US" sz="1400" dirty="0">
                        <a:solidFill>
                          <a:srgbClr val="000000"/>
                        </a:solidFill>
                        <a:latin typeface="Times New Roman" panose="02020603050405020304" pitchFamily="2" charset="0"/>
                      </a:endParaRPr>
                    </a:p>
                  </a:txBody>
                  <a:tcPr marL="68582" marR="68582" marT="0" marB="0" vert="horz"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sz="4000" dirty="0">
                <a:solidFill>
                  <a:srgbClr val="00639A"/>
                </a:solidFill>
                <a:latin typeface="微软雅黑" panose="020B0503020204020204" pitchFamily="2" charset="-122"/>
                <a:ea typeface="微软雅黑" panose="020B0503020204020204" pitchFamily="2" charset="-122"/>
              </a:rPr>
              <a:t>Html</a:t>
            </a:r>
            <a:r>
              <a:rPr lang="zh-CN" altLang="en-US" sz="4000" dirty="0">
                <a:solidFill>
                  <a:srgbClr val="00639A"/>
                </a:solidFill>
                <a:latin typeface="微软雅黑" panose="020B0503020204020204" pitchFamily="2" charset="-122"/>
                <a:ea typeface="微软雅黑" panose="020B0503020204020204" pitchFamily="2" charset="-122"/>
              </a:rPr>
              <a:t>基础     单标记详解</a:t>
            </a:r>
            <a:endParaRPr lang="zh-CN" altLang="en-US" sz="4000" dirty="0">
              <a:solidFill>
                <a:srgbClr val="00639A"/>
              </a:solidFill>
              <a:latin typeface="微软雅黑" panose="020B0503020204020204" pitchFamily="2" charset="-122"/>
              <a:ea typeface="微软雅黑" panose="020B0503020204020204" pitchFamily="2" charset="-122"/>
            </a:endParaRPr>
          </a:p>
        </p:txBody>
      </p:sp>
      <p:sp>
        <p:nvSpPr>
          <p:cNvPr id="49154"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9155"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49156"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49157" name="矩形 1"/>
          <p:cNvSpPr/>
          <p:nvPr/>
        </p:nvSpPr>
        <p:spPr>
          <a:xfrm>
            <a:off x="611188" y="1700213"/>
            <a:ext cx="1114425" cy="369887"/>
          </a:xfrm>
          <a:prstGeom prst="rect">
            <a:avLst/>
          </a:prstGeom>
          <a:noFill/>
          <a:ln w="9525">
            <a:noFill/>
          </a:ln>
        </p:spPr>
        <p:txBody>
          <a:bodyPr wrap="none" anchor="t">
            <a:spAutoFit/>
          </a:bodyPr>
          <a:p>
            <a:pPr eaLnBrk="0" hangingPunct="0"/>
            <a:r>
              <a:rPr lang="zh-CN" altLang="en-US" b="1" dirty="0">
                <a:solidFill>
                  <a:srgbClr val="009ED6"/>
                </a:solidFill>
                <a:latin typeface="Calibri" panose="020F0502020204030204" pitchFamily="2" charset="0"/>
                <a:ea typeface="宋体" panose="02010600030101010101" pitchFamily="2" charset="-122"/>
                <a:sym typeface="Arial" panose="020B0604020202020204" pitchFamily="34" charset="0"/>
              </a:rPr>
              <a:t>案例展示</a:t>
            </a:r>
            <a:endParaRPr lang="zh-CN" altLang="en-US" dirty="0">
              <a:latin typeface="Calibri" panose="020F0502020204030204" pitchFamily="2" charset="0"/>
              <a:ea typeface="宋体" panose="02010600030101010101" pitchFamily="2" charset="-122"/>
            </a:endParaRPr>
          </a:p>
        </p:txBody>
      </p:sp>
      <p:pic>
        <p:nvPicPr>
          <p:cNvPr id="49158" name="Picture 3" descr="0$K[V%){0(CA1R10`V[Q`D8"/>
          <p:cNvPicPr>
            <a:picLocks noChangeAspect="1"/>
          </p:cNvPicPr>
          <p:nvPr/>
        </p:nvPicPr>
        <p:blipFill>
          <a:blip r:embed="rId1"/>
          <a:stretch>
            <a:fillRect/>
          </a:stretch>
        </p:blipFill>
        <p:spPr>
          <a:xfrm>
            <a:off x="755650" y="2092325"/>
            <a:ext cx="7385050" cy="407352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日期占位符 3"/>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dirty="0">
                <a:solidFill>
                  <a:srgbClr val="F2F2F2"/>
                </a:solidFill>
                <a:latin typeface="微软雅黑" panose="020B0503020204020204" pitchFamily="2" charset="-122"/>
                <a:ea typeface="微软雅黑" panose="020B0503020204020204" pitchFamily="2" charset="-122"/>
              </a:rPr>
            </a:fld>
            <a:endParaRPr lang="zh-CN" altLang="en-US" dirty="0">
              <a:solidFill>
                <a:srgbClr val="F2F2F2"/>
              </a:solidFill>
              <a:latin typeface="微软雅黑" panose="020B0503020204020204" pitchFamily="2" charset="-122"/>
              <a:ea typeface="微软雅黑" panose="020B0503020204020204" pitchFamily="2" charset="-122"/>
            </a:endParaRPr>
          </a:p>
        </p:txBody>
      </p:sp>
      <p:sp>
        <p:nvSpPr>
          <p:cNvPr id="8194" name="页脚占位符 4"/>
          <p:cNvSpPr txBox="1">
            <a:spLocks noGrp="1"/>
          </p:cNvSpPr>
          <p:nvPr/>
        </p:nvSpPr>
        <p:spPr>
          <a:xfrm>
            <a:off x="3028950" y="6534150"/>
            <a:ext cx="3086100" cy="315913"/>
          </a:xfrm>
          <a:prstGeom prst="rect">
            <a:avLst/>
          </a:prstGeom>
          <a:noFill/>
          <a:ln w="9525">
            <a:noFill/>
          </a:ln>
        </p:spPr>
        <p:txBody>
          <a:bodyPr anchor="t"/>
          <a:p>
            <a:pPr eaLnBrk="0" hangingPunct="0"/>
            <a:endParaRPr lang="zh-CN" altLang="en-US" dirty="0">
              <a:solidFill>
                <a:srgbClr val="D9D9D9"/>
              </a:solidFill>
              <a:latin typeface="微软雅黑" panose="020B0503020204020204" pitchFamily="2" charset="-122"/>
              <a:ea typeface="微软雅黑" panose="020B0503020204020204" pitchFamily="2" charset="-122"/>
            </a:endParaRPr>
          </a:p>
        </p:txBody>
      </p:sp>
      <p:sp>
        <p:nvSpPr>
          <p:cNvPr id="8195" name="灯片编号占位符 5"/>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dirty="0">
                <a:solidFill>
                  <a:srgbClr val="F2F2F2"/>
                </a:solidFill>
                <a:latin typeface="微软雅黑" panose="020B0503020204020204" pitchFamily="2" charset="-122"/>
                <a:ea typeface="微软雅黑" panose="020B0503020204020204" pitchFamily="2" charset="-122"/>
              </a:rPr>
            </a:fld>
            <a:endParaRPr lang="zh-CN" altLang="en-US" dirty="0">
              <a:solidFill>
                <a:srgbClr val="F2F2F2"/>
              </a:solidFill>
              <a:latin typeface="微软雅黑" panose="020B0503020204020204" pitchFamily="2" charset="-122"/>
              <a:ea typeface="微软雅黑" panose="020B0503020204020204" pitchFamily="2" charset="-122"/>
            </a:endParaRPr>
          </a:p>
        </p:txBody>
      </p:sp>
      <p:sp>
        <p:nvSpPr>
          <p:cNvPr id="8196" name="标题 11"/>
          <p:cNvSpPr>
            <a:spLocks noGrp="1"/>
          </p:cNvSpPr>
          <p:nvPr>
            <p:ph type="title"/>
          </p:nvPr>
        </p:nvSpPr>
        <p:spPr>
          <a:xfrm>
            <a:off x="628650" y="581025"/>
            <a:ext cx="7886700" cy="963613"/>
          </a:xfrm>
          <a:prstGeom prst="rect">
            <a:avLst/>
          </a:prstGeom>
          <a:noFill/>
          <a:ln w="9525">
            <a:noFill/>
          </a:ln>
        </p:spPr>
        <p:txBody>
          <a:bodyPr anchor="b"/>
          <a:p>
            <a:pPr algn="l" eaLnBrk="1" hangingPunct="1"/>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网页介绍</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8197" name="TextBox 2"/>
          <p:cNvSpPr txBox="1"/>
          <p:nvPr/>
        </p:nvSpPr>
        <p:spPr>
          <a:xfrm>
            <a:off x="684213" y="1844675"/>
            <a:ext cx="7848600" cy="523875"/>
          </a:xfrm>
          <a:prstGeom prst="rect">
            <a:avLst/>
          </a:prstGeom>
          <a:noFill/>
          <a:ln w="9525">
            <a:noFill/>
          </a:ln>
        </p:spPr>
        <p:txBody>
          <a:bodyPr anchor="t">
            <a:spAutoFit/>
          </a:bodyPr>
          <a:p>
            <a:pPr eaLnBrk="0" hangingPunct="0"/>
            <a:r>
              <a:rPr lang="en-US" altLang="x-none" sz="2800" dirty="0">
                <a:latin typeface="Calibri" panose="020F0502020204030204" pitchFamily="2" charset="0"/>
                <a:ea typeface="宋体" panose="02010600030101010101" pitchFamily="2" charset="-122"/>
              </a:rPr>
              <a:t>1</a:t>
            </a:r>
            <a:r>
              <a:rPr lang="zh-CN" altLang="en-US" sz="2800" dirty="0">
                <a:latin typeface="Calibri" panose="020F0502020204030204" pitchFamily="2" charset="0"/>
                <a:ea typeface="宋体" panose="02010600030101010101" pitchFamily="2" charset="-122"/>
              </a:rPr>
              <a:t>：认识网页</a:t>
            </a:r>
            <a:endParaRPr lang="zh-CN" altLang="en-US" sz="2800" dirty="0">
              <a:latin typeface="Calibri" panose="020F0502020204030204" pitchFamily="2" charset="0"/>
              <a:ea typeface="宋体" panose="02010600030101010101" pitchFamily="2" charset="-122"/>
            </a:endParaRPr>
          </a:p>
        </p:txBody>
      </p:sp>
      <p:grpSp>
        <p:nvGrpSpPr>
          <p:cNvPr id="8199" name="组合 9"/>
          <p:cNvGrpSpPr/>
          <p:nvPr/>
        </p:nvGrpSpPr>
        <p:grpSpPr>
          <a:xfrm>
            <a:off x="3460750" y="2108200"/>
            <a:ext cx="2252663" cy="1392238"/>
            <a:chOff x="0" y="0"/>
            <a:chExt cx="2251713" cy="1392469"/>
          </a:xfrm>
        </p:grpSpPr>
        <p:pic>
          <p:nvPicPr>
            <p:cNvPr id="2" name="Picture 18"/>
            <p:cNvPicPr>
              <a:picLocks noChangeAspect="1"/>
            </p:cNvPicPr>
            <p:nvPr/>
          </p:nvPicPr>
          <p:blipFill>
            <a:blip r:embed="rId1"/>
            <a:stretch>
              <a:fillRect/>
            </a:stretch>
          </p:blipFill>
          <p:spPr>
            <a:xfrm>
              <a:off x="0" y="0"/>
              <a:ext cx="2251713" cy="1038705"/>
            </a:xfrm>
            <a:prstGeom prst="rect">
              <a:avLst/>
            </a:prstGeom>
            <a:noFill/>
            <a:ln w="9525">
              <a:noFill/>
            </a:ln>
            <a:effectLst>
              <a:outerShdw dist="35921" dir="2699999" algn="ctr" rotWithShape="0">
                <a:schemeClr val="bg2"/>
              </a:outerShdw>
            </a:effectLst>
          </p:spPr>
        </p:pic>
        <p:sp>
          <p:nvSpPr>
            <p:cNvPr id="8200" name="TextBox 5"/>
            <p:cNvSpPr txBox="1"/>
            <p:nvPr/>
          </p:nvSpPr>
          <p:spPr>
            <a:xfrm>
              <a:off x="616941" y="1023137"/>
              <a:ext cx="1114408" cy="369332"/>
            </a:xfrm>
            <a:prstGeom prst="rect">
              <a:avLst/>
            </a:prstGeom>
            <a:noFill/>
            <a:ln w="9525">
              <a:noFill/>
            </a:ln>
          </p:spPr>
          <p:txBody>
            <a:bodyPr wrap="none" anchor="t">
              <a:spAutoFit/>
            </a:bodyPr>
            <a:p>
              <a:pPr eaLnBrk="0" hangingPunct="0"/>
              <a:r>
                <a:rPr lang="zh-CN" altLang="en-US" b="1" dirty="0">
                  <a:latin typeface="Arial" panose="020B0604020202020204" pitchFamily="34" charset="0"/>
                  <a:ea typeface="宋体" panose="02010600030101010101" pitchFamily="2" charset="-122"/>
                </a:rPr>
                <a:t>查询信息</a:t>
              </a:r>
              <a:endParaRPr lang="zh-CN" altLang="en-US" b="1" dirty="0">
                <a:latin typeface="Arial" panose="020B0604020202020204" pitchFamily="34" charset="0"/>
                <a:ea typeface="宋体" panose="02010600030101010101" pitchFamily="2" charset="-122"/>
              </a:endParaRPr>
            </a:p>
          </p:txBody>
        </p:sp>
      </p:grpSp>
      <p:grpSp>
        <p:nvGrpSpPr>
          <p:cNvPr id="8202" name="组合 4"/>
          <p:cNvGrpSpPr/>
          <p:nvPr/>
        </p:nvGrpSpPr>
        <p:grpSpPr>
          <a:xfrm>
            <a:off x="690563" y="3019425"/>
            <a:ext cx="2035175" cy="1401763"/>
            <a:chOff x="0" y="0"/>
            <a:chExt cx="2035308" cy="1402000"/>
          </a:xfrm>
        </p:grpSpPr>
        <p:pic>
          <p:nvPicPr>
            <p:cNvPr id="3" name="Picture 17"/>
            <p:cNvPicPr>
              <a:picLocks noChangeAspect="1"/>
            </p:cNvPicPr>
            <p:nvPr/>
          </p:nvPicPr>
          <p:blipFill>
            <a:blip r:embed="rId2"/>
            <a:stretch>
              <a:fillRect/>
            </a:stretch>
          </p:blipFill>
          <p:spPr>
            <a:xfrm>
              <a:off x="0" y="0"/>
              <a:ext cx="2035308" cy="1025699"/>
            </a:xfrm>
            <a:prstGeom prst="rect">
              <a:avLst/>
            </a:prstGeom>
            <a:noFill/>
            <a:ln w="9525">
              <a:noFill/>
            </a:ln>
            <a:effectLst>
              <a:outerShdw dist="38100" dir="2699999" algn="ctr" rotWithShape="0">
                <a:srgbClr val="000000">
                  <a:alpha val="25999"/>
                </a:srgbClr>
              </a:outerShdw>
            </a:effectLst>
          </p:spPr>
        </p:pic>
        <p:sp>
          <p:nvSpPr>
            <p:cNvPr id="8203" name="TextBox 3"/>
            <p:cNvSpPr txBox="1"/>
            <p:nvPr/>
          </p:nvSpPr>
          <p:spPr>
            <a:xfrm>
              <a:off x="430605" y="1032668"/>
              <a:ext cx="1107996" cy="369332"/>
            </a:xfrm>
            <a:prstGeom prst="rect">
              <a:avLst/>
            </a:prstGeom>
            <a:noFill/>
            <a:ln w="9525">
              <a:noFill/>
            </a:ln>
          </p:spPr>
          <p:txBody>
            <a:bodyPr wrap="none" anchor="t">
              <a:spAutoFit/>
            </a:bodyPr>
            <a:p>
              <a:pPr eaLnBrk="0" hangingPunct="0"/>
              <a:r>
                <a:rPr lang="zh-CN" altLang="en-US" b="1" dirty="0">
                  <a:latin typeface="Arial" panose="020B0604020202020204" pitchFamily="34" charset="0"/>
                  <a:ea typeface="宋体" panose="02010600030101010101" pitchFamily="2" charset="-122"/>
                </a:rPr>
                <a:t>浏览新闻</a:t>
              </a:r>
              <a:endParaRPr lang="zh-CN" altLang="en-US" b="1" dirty="0">
                <a:latin typeface="Arial" panose="020B0604020202020204" pitchFamily="34" charset="0"/>
                <a:ea typeface="宋体" panose="02010600030101010101" pitchFamily="2" charset="-122"/>
              </a:endParaRPr>
            </a:p>
          </p:txBody>
        </p:sp>
      </p:grpSp>
      <p:grpSp>
        <p:nvGrpSpPr>
          <p:cNvPr id="8205" name="组合 8"/>
          <p:cNvGrpSpPr/>
          <p:nvPr/>
        </p:nvGrpSpPr>
        <p:grpSpPr>
          <a:xfrm>
            <a:off x="6084888" y="2914650"/>
            <a:ext cx="1828800" cy="1609725"/>
            <a:chOff x="0" y="0"/>
            <a:chExt cx="1829304" cy="1610581"/>
          </a:xfrm>
        </p:grpSpPr>
        <p:pic>
          <p:nvPicPr>
            <p:cNvPr id="4" name="Picture 19"/>
            <p:cNvPicPr>
              <a:picLocks noChangeAspect="1"/>
            </p:cNvPicPr>
            <p:nvPr/>
          </p:nvPicPr>
          <p:blipFill>
            <a:blip r:embed="rId3"/>
            <a:stretch>
              <a:fillRect/>
            </a:stretch>
          </p:blipFill>
          <p:spPr>
            <a:xfrm>
              <a:off x="0" y="0"/>
              <a:ext cx="1829304" cy="1272419"/>
            </a:xfrm>
            <a:prstGeom prst="rect">
              <a:avLst/>
            </a:prstGeom>
            <a:noFill/>
            <a:ln w="9525">
              <a:noFill/>
            </a:ln>
            <a:effectLst>
              <a:outerShdw dist="35921" dir="2699999" algn="ctr" rotWithShape="0">
                <a:schemeClr val="bg2"/>
              </a:outerShdw>
            </a:effectLst>
          </p:spPr>
        </p:pic>
        <p:sp>
          <p:nvSpPr>
            <p:cNvPr id="8206" name="TextBox 7"/>
            <p:cNvSpPr txBox="1"/>
            <p:nvPr/>
          </p:nvSpPr>
          <p:spPr>
            <a:xfrm>
              <a:off x="418427" y="1241249"/>
              <a:ext cx="1107996" cy="369332"/>
            </a:xfrm>
            <a:prstGeom prst="rect">
              <a:avLst/>
            </a:prstGeom>
            <a:noFill/>
            <a:ln w="9525">
              <a:noFill/>
            </a:ln>
          </p:spPr>
          <p:txBody>
            <a:bodyPr wrap="none" anchor="t">
              <a:spAutoFit/>
            </a:bodyPr>
            <a:p>
              <a:pPr eaLnBrk="0" hangingPunct="0"/>
              <a:r>
                <a:rPr lang="zh-CN" altLang="en-US" b="1" dirty="0">
                  <a:latin typeface="Arial" panose="020B0604020202020204" pitchFamily="34" charset="0"/>
                  <a:ea typeface="宋体" panose="02010600030101010101" pitchFamily="2" charset="-122"/>
                </a:rPr>
                <a:t>网上购物</a:t>
              </a:r>
              <a:endParaRPr lang="zh-CN" altLang="en-US" b="1" dirty="0">
                <a:latin typeface="Arial" panose="020B0604020202020204" pitchFamily="34" charset="0"/>
                <a:ea typeface="宋体" panose="02010600030101010101" pitchFamily="2" charset="-122"/>
              </a:endParaRPr>
            </a:p>
          </p:txBody>
        </p:sp>
      </p:grpSp>
      <p:sp>
        <p:nvSpPr>
          <p:cNvPr id="8207" name="矩形 15"/>
          <p:cNvSpPr/>
          <p:nvPr/>
        </p:nvSpPr>
        <p:spPr>
          <a:xfrm>
            <a:off x="2725738" y="4351338"/>
            <a:ext cx="3359150" cy="461962"/>
          </a:xfrm>
          <a:prstGeom prst="rect">
            <a:avLst/>
          </a:prstGeom>
          <a:noFill/>
          <a:ln w="9525">
            <a:noFill/>
          </a:ln>
        </p:spPr>
        <p:txBody>
          <a:bodyPr wrap="none" anchor="t">
            <a:spAutoFit/>
          </a:bodyPr>
          <a:p>
            <a:pPr eaLnBrk="0" hangingPunct="0"/>
            <a:r>
              <a:rPr lang="zh-CN" altLang="en-US" b="1" dirty="0">
                <a:latin typeface="黑体" panose="02010609060101010101" pitchFamily="1" charset="-122"/>
                <a:ea typeface="黑体" panose="02010609060101010101" pitchFamily="1" charset="-122"/>
              </a:rPr>
              <a:t>说到</a:t>
            </a:r>
            <a:r>
              <a:rPr lang="zh-CN" altLang="en-US" sz="2400" b="1" dirty="0">
                <a:solidFill>
                  <a:srgbClr val="00ACE6"/>
                </a:solidFill>
                <a:latin typeface="黑体" panose="02010609060101010101" pitchFamily="1" charset="-122"/>
                <a:ea typeface="黑体" panose="02010609060101010101" pitchFamily="1" charset="-122"/>
              </a:rPr>
              <a:t>网页</a:t>
            </a:r>
            <a:r>
              <a:rPr lang="zh-CN" altLang="en-US" b="1" dirty="0">
                <a:latin typeface="黑体" panose="02010609060101010101" pitchFamily="1" charset="-122"/>
                <a:ea typeface="黑体" panose="02010609060101010101" pitchFamily="1" charset="-122"/>
              </a:rPr>
              <a:t>，其实大家并不陌生</a:t>
            </a:r>
            <a:endParaRPr lang="zh-CN" altLang="en-US" b="1" dirty="0">
              <a:latin typeface="黑体" panose="02010609060101010101" pitchFamily="1" charset="-122"/>
              <a:ea typeface="黑体" panose="02010609060101010101" pitchFamily="1" charset="-122"/>
            </a:endParaRPr>
          </a:p>
        </p:txBody>
      </p:sp>
      <p:grpSp>
        <p:nvGrpSpPr>
          <p:cNvPr id="8209" name="组合 1"/>
          <p:cNvGrpSpPr/>
          <p:nvPr/>
        </p:nvGrpSpPr>
        <p:grpSpPr>
          <a:xfrm>
            <a:off x="93663" y="5516563"/>
            <a:ext cx="8958262" cy="576262"/>
            <a:chOff x="0" y="0"/>
            <a:chExt cx="9164637" cy="576263"/>
          </a:xfrm>
        </p:grpSpPr>
        <p:grpSp>
          <p:nvGrpSpPr>
            <p:cNvPr id="5" name="Rectangle 13"/>
            <p:cNvGrpSpPr/>
            <p:nvPr/>
          </p:nvGrpSpPr>
          <p:grpSpPr>
            <a:xfrm>
              <a:off x="-2274" y="317"/>
              <a:ext cx="9167561" cy="573025"/>
              <a:chOff x="0" y="0"/>
              <a:chExt cx="8961120" cy="573024"/>
            </a:xfrm>
          </p:grpSpPr>
          <p:pic>
            <p:nvPicPr>
              <p:cNvPr id="8210" name="Rectangle 13"/>
              <p:cNvPicPr/>
              <p:nvPr/>
            </p:nvPicPr>
            <p:blipFill>
              <a:blip r:embed="rId4"/>
              <a:stretch>
                <a:fillRect/>
              </a:stretch>
            </p:blipFill>
            <p:spPr>
              <a:xfrm>
                <a:off x="0" y="0"/>
                <a:ext cx="8961120" cy="573024"/>
              </a:xfrm>
              <a:prstGeom prst="rect">
                <a:avLst/>
              </a:prstGeom>
              <a:noFill/>
              <a:ln w="9525">
                <a:noFill/>
              </a:ln>
            </p:spPr>
          </p:pic>
          <p:sp>
            <p:nvSpPr>
              <p:cNvPr id="8211" name="文本框 8211"/>
              <p:cNvSpPr txBox="1"/>
              <p:nvPr/>
            </p:nvSpPr>
            <p:spPr>
              <a:xfrm>
                <a:off x="2223" y="-317"/>
                <a:ext cx="8958262" cy="576262"/>
              </a:xfrm>
              <a:prstGeom prst="rect">
                <a:avLst/>
              </a:prstGeom>
              <a:noFill/>
              <a:ln w="9525">
                <a:noFill/>
              </a:ln>
            </p:spPr>
            <p:txBody>
              <a:bodyPr wrap="none" anchor="ctr">
                <a:spAutoFit/>
              </a:bodyPr>
              <a:p>
                <a:pPr algn="ctr" eaLnBrk="0" hangingPunct="0"/>
                <a:endParaRPr lang="zh-CN" altLang="en-US" dirty="0">
                  <a:solidFill>
                    <a:srgbClr val="FFFF00"/>
                  </a:solidFill>
                  <a:latin typeface="Arial" panose="020B0604020202020204" pitchFamily="34" charset="0"/>
                  <a:ea typeface="宋体" panose="02010600030101010101" pitchFamily="2" charset="-122"/>
                </a:endParaRPr>
              </a:p>
            </p:txBody>
          </p:sp>
        </p:grpSp>
        <p:sp>
          <p:nvSpPr>
            <p:cNvPr id="8212" name="Text Box 15"/>
            <p:cNvSpPr txBox="1"/>
            <p:nvPr/>
          </p:nvSpPr>
          <p:spPr>
            <a:xfrm>
              <a:off x="3302000" y="33338"/>
              <a:ext cx="3140477" cy="523220"/>
            </a:xfrm>
            <a:prstGeom prst="rect">
              <a:avLst/>
            </a:prstGeom>
            <a:noFill/>
            <a:ln w="9525">
              <a:noFill/>
            </a:ln>
          </p:spPr>
          <p:txBody>
            <a:bodyPr wrap="none" anchor="t">
              <a:spAutoFit/>
            </a:bodyPr>
            <a:p>
              <a:pPr eaLnBrk="0" hangingPunct="0"/>
              <a:r>
                <a:rPr lang="zh-CN" altLang="en-US" sz="2800" b="1" dirty="0">
                  <a:solidFill>
                    <a:srgbClr val="FFFF00"/>
                  </a:solidFill>
                  <a:latin typeface="Arial" panose="020B0604020202020204" pitchFamily="34" charset="0"/>
                  <a:ea typeface="黑体" panose="02010609060101010101" pitchFamily="1" charset="-122"/>
                </a:rPr>
                <a:t>网页究竟是什么？</a:t>
              </a:r>
              <a:endParaRPr lang="zh-CN" altLang="en-US" sz="2800" b="1" dirty="0">
                <a:solidFill>
                  <a:srgbClr val="FFFF00"/>
                </a:solidFill>
                <a:latin typeface="Arial" panose="020B0604020202020204" pitchFamily="34" charset="0"/>
                <a:ea typeface="黑体" panose="02010609060101010101" pitchFamily="1" charset="-122"/>
              </a:endParaRPr>
            </a:p>
          </p:txBody>
        </p:sp>
      </p:grpSp>
      <p:sp>
        <p:nvSpPr>
          <p:cNvPr id="8214" name="虚尾箭头 28"/>
          <p:cNvSpPr/>
          <p:nvPr/>
        </p:nvSpPr>
        <p:spPr>
          <a:xfrm rot="5400000">
            <a:off x="3975100" y="4810125"/>
            <a:ext cx="739775" cy="673100"/>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1857452928" y="2147483647"/>
              </a:cxn>
              <a:cxn ang="0">
                <a:pos x="1857452928" y="2147483647"/>
              </a:cxn>
              <a:cxn ang="0">
                <a:pos x="2147483647" y="2147483647"/>
              </a:cxn>
              <a:cxn ang="0">
                <a:pos x="2147483647" y="2147483647"/>
              </a:cxn>
              <a:cxn ang="0">
                <a:pos x="1857452928" y="2147483647"/>
              </a:cxn>
              <a:cxn ang="0">
                <a:pos x="0" y="2147483647"/>
              </a:cxn>
              <a:cxn ang="0">
                <a:pos x="0" y="2147483647"/>
              </a:cxn>
              <a:cxn ang="0">
                <a:pos x="928727063" y="2147483647"/>
              </a:cxn>
              <a:cxn ang="0">
                <a:pos x="928727063" y="2147483647"/>
              </a:cxn>
              <a:cxn ang="0">
                <a:pos x="0" y="2147483647"/>
              </a:cxn>
            </a:cxnLst>
            <a:pathLst>
              <a:path w="21600" h="21600">
                <a:moveTo>
                  <a:pt x="11786" y="0"/>
                </a:moveTo>
                <a:lnTo>
                  <a:pt x="11786" y="5400"/>
                </a:lnTo>
                <a:lnTo>
                  <a:pt x="3375" y="5400"/>
                </a:lnTo>
                <a:lnTo>
                  <a:pt x="3375" y="16200"/>
                </a:lnTo>
                <a:lnTo>
                  <a:pt x="11786" y="16200"/>
                </a:lnTo>
                <a:lnTo>
                  <a:pt x="11786" y="21600"/>
                </a:lnTo>
                <a:lnTo>
                  <a:pt x="21600" y="10800"/>
                </a:lnTo>
                <a:lnTo>
                  <a:pt x="1178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ACE6"/>
          </a:solidFill>
          <a:ln w="19050" cap="flat" cmpd="sng">
            <a:solidFill>
              <a:srgbClr val="00ACE6"/>
            </a:solidFill>
            <a:prstDash val="solid"/>
            <a:miter/>
            <a:headEnd type="none" w="med" len="med"/>
            <a:tailEnd type="none" w="med" len="med"/>
          </a:ln>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9"/>
                                        </p:tgtEl>
                                        <p:attrNameLst>
                                          <p:attrName>style.visibility</p:attrName>
                                        </p:attrNameLst>
                                      </p:cBhvr>
                                      <p:to>
                                        <p:strVal val="visible"/>
                                      </p:to>
                                    </p:set>
                                    <p:animEffect transition="in" filter="fade">
                                      <p:cBhvr>
                                        <p:cTn id="7" dur="1000"/>
                                        <p:tgtEl>
                                          <p:spTgt spid="819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202"/>
                                        </p:tgtEl>
                                        <p:attrNameLst>
                                          <p:attrName>style.visibility</p:attrName>
                                        </p:attrNameLst>
                                      </p:cBhvr>
                                      <p:to>
                                        <p:strVal val="visible"/>
                                      </p:to>
                                    </p:set>
                                    <p:animEffect transition="in" filter="fade">
                                      <p:cBhvr>
                                        <p:cTn id="11" dur="1000"/>
                                        <p:tgtEl>
                                          <p:spTgt spid="820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205"/>
                                        </p:tgtEl>
                                        <p:attrNameLst>
                                          <p:attrName>style.visibility</p:attrName>
                                        </p:attrNameLst>
                                      </p:cBhvr>
                                      <p:to>
                                        <p:strVal val="visible"/>
                                      </p:to>
                                    </p:set>
                                    <p:animEffect transition="in" filter="fade">
                                      <p:cBhvr>
                                        <p:cTn id="15" dur="1000"/>
                                        <p:tgtEl>
                                          <p:spTgt spid="820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209"/>
                                        </p:tgtEl>
                                        <p:attrNameLst>
                                          <p:attrName>style.visibility</p:attrName>
                                        </p:attrNameLst>
                                      </p:cBhvr>
                                      <p:to>
                                        <p:strVal val="visible"/>
                                      </p:to>
                                    </p:set>
                                    <p:animEffect transition="in" filter="wipe(down)">
                                      <p:cBhvr>
                                        <p:cTn id="20" dur="500"/>
                                        <p:tgtEl>
                                          <p:spTgt spid="820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214"/>
                                        </p:tgtEl>
                                        <p:attrNameLst>
                                          <p:attrName>style.visibility</p:attrName>
                                        </p:attrNameLst>
                                      </p:cBhvr>
                                      <p:to>
                                        <p:strVal val="visible"/>
                                      </p:to>
                                    </p:set>
                                    <p:animEffect transition="in" filter="wipe(up)">
                                      <p:cBhvr>
                                        <p:cTn id="25" dur="500"/>
                                        <p:tgtEl>
                                          <p:spTgt spid="8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sz="4000" dirty="0">
                <a:solidFill>
                  <a:srgbClr val="00639A"/>
                </a:solidFill>
                <a:latin typeface="微软雅黑" panose="020B0503020204020204" pitchFamily="2" charset="-122"/>
                <a:ea typeface="微软雅黑" panose="020B0503020204020204" pitchFamily="2" charset="-122"/>
              </a:rPr>
              <a:t>Html</a:t>
            </a:r>
            <a:r>
              <a:rPr lang="zh-CN" altLang="en-US" sz="4000" dirty="0">
                <a:solidFill>
                  <a:srgbClr val="00639A"/>
                </a:solidFill>
                <a:latin typeface="微软雅黑" panose="020B0503020204020204" pitchFamily="2" charset="-122"/>
                <a:ea typeface="微软雅黑" panose="020B0503020204020204" pitchFamily="2" charset="-122"/>
              </a:rPr>
              <a:t>基础     单标记详解</a:t>
            </a:r>
            <a:endParaRPr lang="zh-CN" altLang="en-US" sz="4000" dirty="0">
              <a:solidFill>
                <a:srgbClr val="00639A"/>
              </a:solidFill>
              <a:latin typeface="微软雅黑" panose="020B0503020204020204" pitchFamily="2" charset="-122"/>
              <a:ea typeface="微软雅黑" panose="020B0503020204020204" pitchFamily="2" charset="-122"/>
            </a:endParaRPr>
          </a:p>
        </p:txBody>
      </p:sp>
      <p:sp>
        <p:nvSpPr>
          <p:cNvPr id="50178"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0179"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50180"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0181" name="矩形 5"/>
          <p:cNvSpPr/>
          <p:nvPr/>
        </p:nvSpPr>
        <p:spPr>
          <a:xfrm>
            <a:off x="611188" y="1773238"/>
            <a:ext cx="1851025" cy="368300"/>
          </a:xfrm>
          <a:prstGeom prst="rect">
            <a:avLst/>
          </a:prstGeom>
          <a:noFill/>
          <a:ln w="9525">
            <a:noFill/>
          </a:ln>
        </p:spPr>
        <p:txBody>
          <a:bodyPr wrap="none" anchor="t">
            <a:spAutoFit/>
          </a:bodyPr>
          <a:p>
            <a:pPr eaLnBrk="0" hangingPunct="0"/>
            <a:r>
              <a:rPr lang="zh-CN" altLang="en-US" b="1" dirty="0">
                <a:solidFill>
                  <a:srgbClr val="009ED6"/>
                </a:solidFill>
                <a:latin typeface="Calibri" panose="020F0502020204030204" pitchFamily="2" charset="0"/>
                <a:ea typeface="宋体" panose="02010600030101010101" pitchFamily="2" charset="-122"/>
              </a:rPr>
              <a:t>图像标记</a:t>
            </a:r>
            <a:r>
              <a:rPr lang="en-US" altLang="x-none" b="1" dirty="0">
                <a:solidFill>
                  <a:srgbClr val="009ED6"/>
                </a:solidFill>
                <a:latin typeface="Calibri" panose="020F0502020204030204" pitchFamily="2" charset="0"/>
                <a:ea typeface="宋体" panose="02010600030101010101" pitchFamily="2" charset="-122"/>
              </a:rPr>
              <a:t>&lt;img /&gt;</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50182" name="矩形 6"/>
          <p:cNvSpPr/>
          <p:nvPr/>
        </p:nvSpPr>
        <p:spPr>
          <a:xfrm>
            <a:off x="611188" y="2141538"/>
            <a:ext cx="8064500" cy="2586037"/>
          </a:xfrm>
          <a:prstGeom prst="rect">
            <a:avLst/>
          </a:prstGeom>
          <a:noFill/>
          <a:ln w="9525">
            <a:noFill/>
          </a:ln>
        </p:spPr>
        <p:txBody>
          <a:bodyPr anchor="t">
            <a:spAutoFit/>
          </a:bodyPr>
          <a:p>
            <a:pPr indent="457200" eaLnBrk="0" hangingPunct="0">
              <a:lnSpc>
                <a:spcPct val="150000"/>
              </a:lnSpc>
            </a:pPr>
            <a:r>
              <a:rPr lang="en-US" altLang="x-none" dirty="0">
                <a:latin typeface="Calibri" panose="020F0502020204030204" pitchFamily="2" charset="0"/>
                <a:ea typeface="宋体" panose="02010600030101010101" pitchFamily="2" charset="-122"/>
              </a:rPr>
              <a:t>HTML</a:t>
            </a:r>
            <a:r>
              <a:rPr lang="zh-CN" altLang="en-US" dirty="0">
                <a:latin typeface="Calibri" panose="020F0502020204030204" pitchFamily="2" charset="0"/>
                <a:ea typeface="宋体" panose="02010600030101010101" pitchFamily="2" charset="-122"/>
              </a:rPr>
              <a:t>网页中任何元素的实现都要依靠</a:t>
            </a:r>
            <a:r>
              <a:rPr lang="en-US" altLang="x-none" dirty="0">
                <a:latin typeface="Calibri" panose="020F0502020204030204" pitchFamily="2" charset="0"/>
                <a:ea typeface="宋体" panose="02010600030101010101" pitchFamily="2" charset="-122"/>
              </a:rPr>
              <a:t>HTML</a:t>
            </a:r>
            <a:r>
              <a:rPr lang="zh-CN" altLang="en-US" dirty="0">
                <a:latin typeface="Calibri" panose="020F0502020204030204" pitchFamily="2" charset="0"/>
                <a:ea typeface="宋体" panose="02010600030101010101" pitchFamily="2" charset="-122"/>
              </a:rPr>
              <a:t>标记，要想在网页中显示图像就需要使用图像标记，接下来将详细介绍图像标记</a:t>
            </a:r>
            <a:r>
              <a:rPr lang="en-US" altLang="x-none" dirty="0">
                <a:latin typeface="Calibri" panose="020F0502020204030204" pitchFamily="2" charset="0"/>
                <a:ea typeface="宋体" panose="02010600030101010101" pitchFamily="2" charset="-122"/>
              </a:rPr>
              <a:t>&lt;img /&gt;</a:t>
            </a:r>
            <a:r>
              <a:rPr lang="zh-CN" altLang="en-US" dirty="0">
                <a:latin typeface="Calibri" panose="020F0502020204030204" pitchFamily="2" charset="0"/>
                <a:ea typeface="宋体" panose="02010600030101010101" pitchFamily="2" charset="-122"/>
              </a:rPr>
              <a:t>以及和他相关的属性。其基本语法格式如下：</a:t>
            </a:r>
            <a:endParaRPr lang="en-US" altLang="x-none" dirty="0">
              <a:latin typeface="Calibri" panose="020F0502020204030204" pitchFamily="2" charset="0"/>
              <a:ea typeface="宋体" panose="02010600030101010101" pitchFamily="2" charset="-122"/>
            </a:endParaRPr>
          </a:p>
          <a:p>
            <a:pPr indent="457200" eaLnBrk="0" hangingPunct="0">
              <a:lnSpc>
                <a:spcPct val="150000"/>
              </a:lnSpc>
            </a:pPr>
            <a:r>
              <a:rPr lang="en-US" altLang="x-none" dirty="0">
                <a:latin typeface="Calibri" panose="020F0502020204030204" pitchFamily="2" charset="0"/>
                <a:ea typeface="宋体" panose="02010600030101010101" pitchFamily="2" charset="-122"/>
              </a:rPr>
              <a:t> </a:t>
            </a:r>
            <a:endParaRPr lang="zh-CN" altLang="en-US" dirty="0">
              <a:latin typeface="Calibri" panose="020F0502020204030204" pitchFamily="2" charset="0"/>
              <a:ea typeface="宋体" panose="02010600030101010101" pitchFamily="2" charset="-122"/>
            </a:endParaRPr>
          </a:p>
          <a:p>
            <a:pPr indent="457200" eaLnBrk="0" hangingPunct="0">
              <a:lnSpc>
                <a:spcPct val="150000"/>
              </a:lnSpc>
            </a:pPr>
            <a:r>
              <a:rPr lang="zh-CN" altLang="en-US" dirty="0">
                <a:latin typeface="Calibri" panose="020F0502020204030204" pitchFamily="2" charset="0"/>
                <a:ea typeface="宋体" panose="02010600030101010101" pitchFamily="2" charset="-122"/>
              </a:rPr>
              <a:t>该语法中</a:t>
            </a:r>
            <a:r>
              <a:rPr lang="en-US" altLang="x-none" dirty="0">
                <a:latin typeface="Calibri" panose="020F0502020204030204" pitchFamily="2" charset="0"/>
                <a:ea typeface="宋体" panose="02010600030101010101" pitchFamily="2" charset="-122"/>
              </a:rPr>
              <a:t>src</a:t>
            </a:r>
            <a:r>
              <a:rPr lang="zh-CN" altLang="en-US" dirty="0">
                <a:latin typeface="Calibri" panose="020F0502020204030204" pitchFamily="2" charset="0"/>
                <a:ea typeface="宋体" panose="02010600030101010101" pitchFamily="2" charset="-122"/>
              </a:rPr>
              <a:t>属性用于指定图像文件的路径和文件名，他是</a:t>
            </a:r>
            <a:r>
              <a:rPr lang="en-US" altLang="x-none" dirty="0">
                <a:latin typeface="Calibri" panose="020F0502020204030204" pitchFamily="2" charset="0"/>
                <a:ea typeface="宋体" panose="02010600030101010101" pitchFamily="2" charset="-122"/>
              </a:rPr>
              <a:t>img</a:t>
            </a:r>
            <a:r>
              <a:rPr lang="zh-CN" altLang="en-US" dirty="0">
                <a:latin typeface="Calibri" panose="020F0502020204030204" pitchFamily="2" charset="0"/>
                <a:ea typeface="宋体" panose="02010600030101010101" pitchFamily="2" charset="-122"/>
              </a:rPr>
              <a:t>标记的必需属性。</a:t>
            </a:r>
            <a:endParaRPr lang="zh-CN" altLang="en-US" dirty="0">
              <a:latin typeface="Calibri" panose="020F0502020204030204" pitchFamily="2" charset="0"/>
              <a:ea typeface="宋体" panose="02010600030101010101" pitchFamily="2" charset="-122"/>
            </a:endParaRPr>
          </a:p>
        </p:txBody>
      </p:sp>
      <p:sp>
        <p:nvSpPr>
          <p:cNvPr id="50183" name="矩形 6"/>
          <p:cNvSpPr/>
          <p:nvPr/>
        </p:nvSpPr>
        <p:spPr>
          <a:xfrm>
            <a:off x="939800" y="3435350"/>
            <a:ext cx="7408863" cy="369888"/>
          </a:xfrm>
          <a:prstGeom prst="rect">
            <a:avLst/>
          </a:prstGeom>
          <a:solidFill>
            <a:srgbClr val="D5F2FF"/>
          </a:solidFill>
          <a:ln w="9525">
            <a:noFill/>
          </a:ln>
        </p:spPr>
        <p:txBody>
          <a:bodyPr anchor="t">
            <a:spAutoFit/>
          </a:bodyPr>
          <a:p>
            <a:pPr eaLnBrk="0" hangingPunct="0"/>
            <a:r>
              <a:rPr lang="en-US" altLang="x-none" dirty="0">
                <a:latin typeface="Arial" panose="020B0604020202020204" pitchFamily="34" charset="0"/>
                <a:ea typeface="宋体" panose="02010600030101010101" pitchFamily="2" charset="-122"/>
              </a:rPr>
              <a:t>&lt;img src="</a:t>
            </a:r>
            <a:r>
              <a:rPr lang="zh-CN" altLang="en-US" dirty="0">
                <a:latin typeface="Arial" panose="020B0604020202020204" pitchFamily="34" charset="0"/>
                <a:ea typeface="宋体" panose="02010600030101010101" pitchFamily="2" charset="-122"/>
              </a:rPr>
              <a:t>图像</a:t>
            </a:r>
            <a:r>
              <a:rPr lang="en-US" altLang="x-none" dirty="0">
                <a:latin typeface="Arial" panose="020B0604020202020204" pitchFamily="34" charset="0"/>
                <a:ea typeface="宋体" panose="02010600030101010101" pitchFamily="2" charset="-122"/>
              </a:rPr>
              <a:t>URL" /&gt;</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sz="4000" dirty="0">
                <a:solidFill>
                  <a:srgbClr val="00639A"/>
                </a:solidFill>
                <a:latin typeface="微软雅黑" panose="020B0503020204020204" pitchFamily="2" charset="-122"/>
                <a:ea typeface="微软雅黑" panose="020B0503020204020204" pitchFamily="2" charset="-122"/>
              </a:rPr>
              <a:t>Html</a:t>
            </a:r>
            <a:r>
              <a:rPr lang="zh-CN" altLang="en-US" sz="4000" dirty="0">
                <a:solidFill>
                  <a:srgbClr val="00639A"/>
                </a:solidFill>
                <a:latin typeface="微软雅黑" panose="020B0503020204020204" pitchFamily="2" charset="-122"/>
                <a:ea typeface="微软雅黑" panose="020B0503020204020204" pitchFamily="2" charset="-122"/>
              </a:rPr>
              <a:t>基础     单标记详解</a:t>
            </a:r>
            <a:endParaRPr lang="zh-CN" altLang="en-US" sz="4000" dirty="0">
              <a:solidFill>
                <a:srgbClr val="00639A"/>
              </a:solidFill>
              <a:latin typeface="微软雅黑" panose="020B0503020204020204" pitchFamily="2" charset="-122"/>
              <a:ea typeface="微软雅黑" panose="020B0503020204020204" pitchFamily="2" charset="-122"/>
            </a:endParaRPr>
          </a:p>
        </p:txBody>
      </p:sp>
      <p:sp>
        <p:nvSpPr>
          <p:cNvPr id="51202"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1203"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51204"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1205" name="矩形 5"/>
          <p:cNvSpPr/>
          <p:nvPr/>
        </p:nvSpPr>
        <p:spPr>
          <a:xfrm>
            <a:off x="611188" y="1700213"/>
            <a:ext cx="1903412" cy="369887"/>
          </a:xfrm>
          <a:prstGeom prst="rect">
            <a:avLst/>
          </a:prstGeom>
          <a:noFill/>
          <a:ln w="9525">
            <a:noFill/>
          </a:ln>
        </p:spPr>
        <p:txBody>
          <a:bodyPr wrap="none" anchor="t">
            <a:spAutoFit/>
          </a:bodyPr>
          <a:p>
            <a:pPr eaLnBrk="0" hangingPunct="0"/>
            <a:r>
              <a:rPr lang="en-US" altLang="x-none" b="1" dirty="0">
                <a:solidFill>
                  <a:srgbClr val="009ED6"/>
                </a:solidFill>
                <a:latin typeface="Calibri" panose="020F0502020204030204" pitchFamily="2" charset="0"/>
                <a:ea typeface="宋体" panose="02010600030101010101" pitchFamily="2" charset="-122"/>
              </a:rPr>
              <a:t> </a:t>
            </a:r>
            <a:r>
              <a:rPr lang="zh-CN" altLang="en-US" b="1" dirty="0">
                <a:solidFill>
                  <a:srgbClr val="009ED6"/>
                </a:solidFill>
                <a:latin typeface="Calibri" panose="020F0502020204030204" pitchFamily="2" charset="0"/>
                <a:ea typeface="宋体" panose="02010600030101010101" pitchFamily="2" charset="-122"/>
              </a:rPr>
              <a:t>图像标记</a:t>
            </a:r>
            <a:r>
              <a:rPr lang="en-US" altLang="x-none" b="1" dirty="0">
                <a:solidFill>
                  <a:srgbClr val="009ED6"/>
                </a:solidFill>
                <a:latin typeface="Calibri" panose="020F0502020204030204" pitchFamily="2" charset="0"/>
                <a:ea typeface="宋体" panose="02010600030101010101" pitchFamily="2" charset="-122"/>
              </a:rPr>
              <a:t>&lt;img /&gt;</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51206" name="矩形 6"/>
          <p:cNvSpPr/>
          <p:nvPr/>
        </p:nvSpPr>
        <p:spPr>
          <a:xfrm>
            <a:off x="687388" y="2070100"/>
            <a:ext cx="2312987" cy="508000"/>
          </a:xfrm>
          <a:prstGeom prst="rect">
            <a:avLst/>
          </a:prstGeom>
          <a:noFill/>
          <a:ln w="9525">
            <a:noFill/>
          </a:ln>
        </p:spPr>
        <p:txBody>
          <a:bodyPr wrap="none" anchor="t">
            <a:spAutoFit/>
          </a:bodyPr>
          <a:p>
            <a:pPr indent="457200" eaLnBrk="0" hangingPunct="0">
              <a:lnSpc>
                <a:spcPct val="150000"/>
              </a:lnSpc>
            </a:pPr>
            <a:r>
              <a:rPr lang="en-US" altLang="x-none" b="1" dirty="0">
                <a:solidFill>
                  <a:srgbClr val="FF0000"/>
                </a:solidFill>
                <a:latin typeface="Calibri" panose="020F0502020204030204" pitchFamily="2" charset="0"/>
                <a:ea typeface="宋体" panose="02010600030101010101" pitchFamily="2" charset="-122"/>
              </a:rPr>
              <a:t>&lt;img /&gt;</a:t>
            </a:r>
            <a:r>
              <a:rPr lang="zh-CN" altLang="en-US" b="1" dirty="0">
                <a:solidFill>
                  <a:srgbClr val="FF0000"/>
                </a:solidFill>
                <a:latin typeface="Calibri" panose="020F0502020204030204" pitchFamily="2" charset="0"/>
                <a:ea typeface="宋体" panose="02010600030101010101" pitchFamily="2" charset="-122"/>
              </a:rPr>
              <a:t>标记属性</a:t>
            </a:r>
            <a:endParaRPr lang="zh-CN" altLang="en-US" b="1" dirty="0">
              <a:solidFill>
                <a:srgbClr val="FF0000"/>
              </a:solidFill>
              <a:latin typeface="Calibri" panose="020F0502020204030204" pitchFamily="2" charset="0"/>
              <a:ea typeface="宋体" panose="02010600030101010101" pitchFamily="2" charset="-122"/>
            </a:endParaRPr>
          </a:p>
        </p:txBody>
      </p:sp>
      <p:graphicFrame>
        <p:nvGraphicFramePr>
          <p:cNvPr id="45064" name="表格 45063"/>
          <p:cNvGraphicFramePr/>
          <p:nvPr/>
        </p:nvGraphicFramePr>
        <p:xfrm>
          <a:off x="346075" y="2578100"/>
          <a:ext cx="8445500" cy="1300163"/>
        </p:xfrm>
        <a:graphic>
          <a:graphicData uri="http://schemas.openxmlformats.org/drawingml/2006/table">
            <a:tbl>
              <a:tblPr/>
              <a:tblGrid>
                <a:gridCol w="2487295"/>
                <a:gridCol w="2978150"/>
                <a:gridCol w="2979738"/>
              </a:tblGrid>
              <a:tr h="213360">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属性</a:t>
                      </a:r>
                      <a:endParaRPr lang="zh-CN" altLang="en-US"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2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属性值</a:t>
                      </a:r>
                      <a:endParaRPr lang="zh-CN" altLang="en-US"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2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描述</a:t>
                      </a:r>
                      <a:endParaRPr lang="zh-CN" altLang="en-US" sz="1400" dirty="0">
                        <a:solidFill>
                          <a:srgbClr val="000000"/>
                        </a:solidFill>
                        <a:latin typeface="Times New Roman" panose="02020603050405020304" pitchFamily="2" charset="0"/>
                      </a:endParaRPr>
                    </a:p>
                  </a:txBody>
                  <a:tcPr marL="68580" marR="68580"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2FF">
                        <a:alpha val="100000"/>
                      </a:srgbClr>
                    </a:solidFill>
                  </a:tcPr>
                </a:tc>
              </a:tr>
              <a:tr h="215900">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src</a:t>
                      </a:r>
                      <a:endParaRPr lang="en-US" altLang="x-none"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URL</a:t>
                      </a:r>
                      <a:endParaRPr lang="en-US" altLang="x-none"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图像的路径</a:t>
                      </a:r>
                      <a:endParaRPr lang="zh-CN" altLang="en-US" sz="1400" dirty="0">
                        <a:solidFill>
                          <a:srgbClr val="000000"/>
                        </a:solidFill>
                        <a:latin typeface="Times New Roman" panose="02020603050405020304" pitchFamily="2" charset="0"/>
                      </a:endParaRPr>
                    </a:p>
                  </a:txBody>
                  <a:tcPr marL="68580" marR="68580"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15900">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alt</a:t>
                      </a:r>
                      <a:endParaRPr lang="en-US" altLang="x-none"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文本</a:t>
                      </a:r>
                      <a:endParaRPr lang="zh-CN" altLang="en-US"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图像不能显示时的替换文本</a:t>
                      </a:r>
                      <a:endParaRPr lang="zh-CN" altLang="en-US" sz="1400" dirty="0">
                        <a:solidFill>
                          <a:srgbClr val="000000"/>
                        </a:solidFill>
                        <a:latin typeface="Times New Roman" panose="02020603050405020304" pitchFamily="2" charset="0"/>
                      </a:endParaRPr>
                    </a:p>
                  </a:txBody>
                  <a:tcPr marL="68580" marR="68580"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2542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title</a:t>
                      </a:r>
                      <a:endParaRPr lang="en-US" altLang="x-none"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文本</a:t>
                      </a:r>
                      <a:endParaRPr lang="zh-CN" altLang="en-US"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鼠标悬停时显示的内容</a:t>
                      </a:r>
                      <a:endParaRPr lang="zh-CN" altLang="en-US" sz="1400" dirty="0">
                        <a:solidFill>
                          <a:srgbClr val="000000"/>
                        </a:solidFill>
                        <a:latin typeface="Times New Roman" panose="02020603050405020304" pitchFamily="2" charset="0"/>
                      </a:endParaRPr>
                    </a:p>
                  </a:txBody>
                  <a:tcPr marL="68580" marR="68580"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15900">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width</a:t>
                      </a:r>
                      <a:endParaRPr lang="en-US" altLang="x-none"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像素（</a:t>
                      </a:r>
                      <a:r>
                        <a:rPr lang="en-US" altLang="x-none" sz="1400" dirty="0">
                          <a:solidFill>
                            <a:srgbClr val="000000"/>
                          </a:solidFill>
                          <a:latin typeface="Arial" panose="020B0604020202020204" pitchFamily="34" charset="0"/>
                        </a:rPr>
                        <a:t>XHTML</a:t>
                      </a:r>
                      <a:r>
                        <a:rPr lang="zh-CN" altLang="en-US" sz="1400" dirty="0">
                          <a:solidFill>
                            <a:srgbClr val="000000"/>
                          </a:solidFill>
                          <a:latin typeface="Arial" panose="020B0604020202020204" pitchFamily="34" charset="0"/>
                        </a:rPr>
                        <a:t>不支持</a:t>
                      </a:r>
                      <a:r>
                        <a:rPr lang="en-US" altLang="x-none"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页面百分比）</a:t>
                      </a:r>
                      <a:endParaRPr lang="zh-CN" altLang="en-US"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设置图像的宽度</a:t>
                      </a:r>
                      <a:endParaRPr lang="zh-CN" altLang="en-US" sz="1400" dirty="0">
                        <a:solidFill>
                          <a:srgbClr val="000000"/>
                        </a:solidFill>
                        <a:latin typeface="Times New Roman" panose="02020603050405020304" pitchFamily="2" charset="0"/>
                      </a:endParaRPr>
                    </a:p>
                  </a:txBody>
                  <a:tcPr marL="68580" marR="68580"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13360">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height</a:t>
                      </a:r>
                      <a:endParaRPr lang="en-US" altLang="x-none"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像素（</a:t>
                      </a:r>
                      <a:r>
                        <a:rPr lang="en-US" altLang="x-none" sz="1400" dirty="0">
                          <a:solidFill>
                            <a:srgbClr val="000000"/>
                          </a:solidFill>
                          <a:latin typeface="Arial" panose="020B0604020202020204" pitchFamily="34" charset="0"/>
                        </a:rPr>
                        <a:t>XHTML</a:t>
                      </a:r>
                      <a:r>
                        <a:rPr lang="zh-CN" altLang="en-US" sz="1400" dirty="0">
                          <a:solidFill>
                            <a:srgbClr val="000000"/>
                          </a:solidFill>
                          <a:latin typeface="Arial" panose="020B0604020202020204" pitchFamily="34" charset="0"/>
                        </a:rPr>
                        <a:t>不支持</a:t>
                      </a:r>
                      <a:r>
                        <a:rPr lang="en-US" altLang="x-none"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页面百分比）</a:t>
                      </a:r>
                      <a:endParaRPr lang="zh-CN" altLang="en-US" sz="1400" dirty="0">
                        <a:solidFill>
                          <a:srgbClr val="000000"/>
                        </a:solidFill>
                        <a:latin typeface="Times New Roman" panose="02020603050405020304" pitchFamily="2" charset="0"/>
                      </a:endParaRPr>
                    </a:p>
                  </a:txBody>
                  <a:tcPr marL="68580" marR="68580"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设置图像的高度</a:t>
                      </a:r>
                      <a:endParaRPr lang="zh-CN" altLang="en-US" sz="1400" dirty="0">
                        <a:solidFill>
                          <a:srgbClr val="000000"/>
                        </a:solidFill>
                        <a:latin typeface="Times New Roman" panose="02020603050405020304" pitchFamily="2" charset="0"/>
                      </a:endParaRPr>
                    </a:p>
                  </a:txBody>
                  <a:tcPr marL="68580" marR="68580"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sz="4000" dirty="0">
                <a:solidFill>
                  <a:srgbClr val="00639A"/>
                </a:solidFill>
                <a:latin typeface="微软雅黑" panose="020B0503020204020204" pitchFamily="2" charset="-122"/>
                <a:ea typeface="微软雅黑" panose="020B0503020204020204" pitchFamily="2" charset="-122"/>
              </a:rPr>
              <a:t>Html</a:t>
            </a:r>
            <a:r>
              <a:rPr lang="zh-CN" altLang="en-US" sz="4000" dirty="0">
                <a:solidFill>
                  <a:srgbClr val="00639A"/>
                </a:solidFill>
                <a:latin typeface="微软雅黑" panose="020B0503020204020204" pitchFamily="2" charset="-122"/>
                <a:ea typeface="微软雅黑" panose="020B0503020204020204" pitchFamily="2" charset="-122"/>
              </a:rPr>
              <a:t>基础     </a:t>
            </a:r>
            <a:r>
              <a:rPr lang="en-US" altLang="x-none" sz="4000" dirty="0">
                <a:solidFill>
                  <a:srgbClr val="00639A"/>
                </a:solidFill>
                <a:latin typeface="微软雅黑" panose="020B0503020204020204" pitchFamily="2" charset="-122"/>
                <a:ea typeface="微软雅黑" panose="020B0503020204020204" pitchFamily="2" charset="-122"/>
              </a:rPr>
              <a:t>img</a:t>
            </a:r>
            <a:r>
              <a:rPr lang="zh-CN" altLang="en-US" sz="4000" dirty="0">
                <a:solidFill>
                  <a:srgbClr val="00639A"/>
                </a:solidFill>
                <a:latin typeface="微软雅黑" panose="020B0503020204020204" pitchFamily="2" charset="-122"/>
                <a:ea typeface="微软雅黑" panose="020B0503020204020204" pitchFamily="2" charset="-122"/>
              </a:rPr>
              <a:t>标记路径</a:t>
            </a:r>
            <a:endParaRPr lang="zh-CN" altLang="en-US" sz="4000" dirty="0">
              <a:solidFill>
                <a:srgbClr val="00639A"/>
              </a:solidFill>
              <a:latin typeface="微软雅黑" panose="020B0503020204020204" pitchFamily="2" charset="-122"/>
              <a:ea typeface="微软雅黑" panose="020B0503020204020204" pitchFamily="2" charset="-122"/>
            </a:endParaRPr>
          </a:p>
        </p:txBody>
      </p:sp>
      <p:sp>
        <p:nvSpPr>
          <p:cNvPr id="52226"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2227"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52228"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pic>
        <p:nvPicPr>
          <p:cNvPr id="52229" name="Picture 3"/>
          <p:cNvPicPr>
            <a:picLocks noChangeAspect="1"/>
          </p:cNvPicPr>
          <p:nvPr/>
        </p:nvPicPr>
        <p:blipFill>
          <a:blip r:embed="rId1"/>
          <a:stretch>
            <a:fillRect/>
          </a:stretch>
        </p:blipFill>
        <p:spPr>
          <a:xfrm>
            <a:off x="1198563" y="1989138"/>
            <a:ext cx="6510337" cy="4138612"/>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a:xfrm>
            <a:off x="628650" y="581025"/>
            <a:ext cx="7886700" cy="963613"/>
          </a:xfrm>
          <a:prstGeom prst="rect">
            <a:avLst/>
          </a:prstGeom>
          <a:noFill/>
          <a:ln w="9525">
            <a:noFill/>
          </a:ln>
        </p:spPr>
        <p:txBody>
          <a:bodyPr anchor="b"/>
          <a:p>
            <a:pPr algn="l"/>
            <a:r>
              <a:rPr lang="zh-CN" altLang="en-US" dirty="0">
                <a:solidFill>
                  <a:srgbClr val="00639A"/>
                </a:solidFill>
                <a:latin typeface="微软雅黑" panose="020B0503020204020204" pitchFamily="2" charset="-122"/>
                <a:ea typeface="微软雅黑" panose="020B0503020204020204" pitchFamily="2" charset="-122"/>
              </a:rPr>
              <a:t>相对路径</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53250"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3251"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53252"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3253" name="矩形 5"/>
          <p:cNvSpPr/>
          <p:nvPr/>
        </p:nvSpPr>
        <p:spPr>
          <a:xfrm>
            <a:off x="323850" y="1628775"/>
            <a:ext cx="8280400" cy="3140075"/>
          </a:xfrm>
          <a:prstGeom prst="rect">
            <a:avLst/>
          </a:prstGeom>
          <a:noFill/>
          <a:ln w="9525">
            <a:noFill/>
          </a:ln>
        </p:spPr>
        <p:txBody>
          <a:bodyPr anchor="t">
            <a:spAutoFit/>
          </a:bodyPr>
          <a:p>
            <a:pPr indent="457200" eaLnBrk="0" hangingPunct="0">
              <a:lnSpc>
                <a:spcPct val="150000"/>
              </a:lnSpc>
            </a:pPr>
            <a:r>
              <a:rPr lang="zh-CN" altLang="en-US" sz="2400" b="1" dirty="0">
                <a:solidFill>
                  <a:srgbClr val="FF0000"/>
                </a:solidFill>
                <a:latin typeface="Calibri" panose="020F0502020204030204" pitchFamily="2" charset="0"/>
                <a:ea typeface="宋体" panose="02010600030101010101" pitchFamily="2" charset="-122"/>
              </a:rPr>
              <a:t>相对路径</a:t>
            </a:r>
            <a:endParaRPr lang="en-US" altLang="x-none" sz="2400" b="1" dirty="0">
              <a:solidFill>
                <a:srgbClr val="FF0000"/>
              </a:solidFill>
              <a:latin typeface="Calibri" panose="020F0502020204030204" pitchFamily="2" charset="0"/>
              <a:ea typeface="宋体" panose="02010600030101010101" pitchFamily="2" charset="-122"/>
            </a:endParaRPr>
          </a:p>
          <a:p>
            <a:pPr indent="457200" eaLnBrk="0" hangingPunct="0">
              <a:lnSpc>
                <a:spcPct val="150000"/>
              </a:lnSpc>
            </a:pPr>
            <a:r>
              <a:rPr lang="zh-CN" altLang="en-US" dirty="0">
                <a:latin typeface="Calibri" panose="020F0502020204030204" pitchFamily="2" charset="0"/>
                <a:ea typeface="宋体" panose="02010600030101010101" pitchFamily="2" charset="-122"/>
              </a:rPr>
              <a:t>相对路径不带有盘符，通常是以</a:t>
            </a:r>
            <a:r>
              <a:rPr lang="en-US" altLang="x-none" dirty="0">
                <a:latin typeface="Calibri" panose="020F0502020204030204" pitchFamily="2" charset="0"/>
                <a:ea typeface="宋体" panose="02010600030101010101" pitchFamily="2" charset="-122"/>
              </a:rPr>
              <a:t>HTML</a:t>
            </a:r>
            <a:r>
              <a:rPr lang="zh-CN" altLang="en-US" dirty="0">
                <a:latin typeface="Calibri" panose="020F0502020204030204" pitchFamily="2" charset="0"/>
                <a:ea typeface="宋体" panose="02010600030101010101" pitchFamily="2" charset="-122"/>
              </a:rPr>
              <a:t>网页文件为起点，通过层级关系描述目标图像的位置。</a:t>
            </a:r>
            <a:endParaRPr lang="en-US" altLang="x-none" dirty="0">
              <a:latin typeface="Calibri" panose="020F0502020204030204" pitchFamily="2" charset="0"/>
              <a:ea typeface="宋体" panose="02010600030101010101" pitchFamily="2" charset="-122"/>
            </a:endParaRPr>
          </a:p>
          <a:p>
            <a:pPr indent="457200" eaLnBrk="0" hangingPunct="0">
              <a:lnSpc>
                <a:spcPct val="150000"/>
              </a:lnSpc>
            </a:pPr>
            <a:endParaRPr lang="en-US" altLang="x-none" dirty="0">
              <a:latin typeface="Calibri" panose="020F0502020204030204" pitchFamily="2" charset="0"/>
              <a:ea typeface="宋体" panose="02010600030101010101" pitchFamily="2" charset="-122"/>
            </a:endParaRPr>
          </a:p>
          <a:p>
            <a:pPr indent="457200" eaLnBrk="0" hangingPunct="0">
              <a:lnSpc>
                <a:spcPct val="150000"/>
              </a:lnSpc>
            </a:pPr>
            <a:endParaRPr lang="en-US" altLang="x-none" dirty="0">
              <a:latin typeface="Calibri" panose="020F0502020204030204" pitchFamily="2" charset="0"/>
              <a:ea typeface="宋体" panose="02010600030101010101" pitchFamily="2" charset="-122"/>
            </a:endParaRPr>
          </a:p>
          <a:p>
            <a:pPr indent="457200" eaLnBrk="0" hangingPunct="0">
              <a:lnSpc>
                <a:spcPct val="150000"/>
              </a:lnSpc>
            </a:pPr>
            <a:r>
              <a:rPr lang="en-US" altLang="x-none" dirty="0">
                <a:latin typeface="Calibri" panose="020F0502020204030204" pitchFamily="2" charset="0"/>
                <a:ea typeface="宋体" panose="02010600030101010101" pitchFamily="2" charset="-122"/>
              </a:rPr>
              <a:t>        &lt;img src="img/logo.gif" alt="</a:t>
            </a:r>
            <a:r>
              <a:rPr lang="zh-CN" altLang="en-US" dirty="0">
                <a:latin typeface="Calibri" panose="020F0502020204030204" pitchFamily="2" charset="0"/>
                <a:ea typeface="宋体" panose="02010600030101010101" pitchFamily="2" charset="-122"/>
              </a:rPr>
              <a:t>传智播客</a:t>
            </a:r>
            <a:r>
              <a:rPr lang="en-US" altLang="x-none" dirty="0">
                <a:latin typeface="Calibri" panose="020F0502020204030204" pitchFamily="2" charset="0"/>
                <a:ea typeface="宋体" panose="02010600030101010101" pitchFamily="2" charset="-122"/>
              </a:rPr>
              <a:t>-</a:t>
            </a:r>
            <a:r>
              <a:rPr lang="zh-CN" altLang="en-US" dirty="0">
                <a:latin typeface="Calibri" panose="020F0502020204030204" pitchFamily="2" charset="0"/>
                <a:ea typeface="宋体" panose="02010600030101010101" pitchFamily="2" charset="-122"/>
              </a:rPr>
              <a:t>专业的</a:t>
            </a:r>
            <a:r>
              <a:rPr lang="en-US" altLang="x-none" dirty="0">
                <a:latin typeface="Calibri" panose="020F0502020204030204" pitchFamily="2" charset="0"/>
                <a:ea typeface="宋体" panose="02010600030101010101" pitchFamily="2" charset="-122"/>
              </a:rPr>
              <a:t>java</a:t>
            </a:r>
            <a:r>
              <a:rPr lang="zh-CN" altLang="en-US" dirty="0">
                <a:latin typeface="Calibri" panose="020F0502020204030204" pitchFamily="2" charset="0"/>
                <a:ea typeface="宋体" panose="02010600030101010101" pitchFamily="2" charset="-122"/>
              </a:rPr>
              <a:t>培训</a:t>
            </a:r>
            <a:r>
              <a:rPr lang="en-US" altLang="x-none" dirty="0">
                <a:latin typeface="Calibri" panose="020F0502020204030204" pitchFamily="2" charset="0"/>
                <a:ea typeface="宋体" panose="02010600030101010101" pitchFamily="2" charset="-122"/>
              </a:rPr>
              <a:t>,.net</a:t>
            </a:r>
            <a:r>
              <a:rPr lang="zh-CN" altLang="en-US" dirty="0">
                <a:latin typeface="Calibri" panose="020F0502020204030204" pitchFamily="2" charset="0"/>
                <a:ea typeface="宋体" panose="02010600030101010101" pitchFamily="2" charset="-122"/>
              </a:rPr>
              <a:t>培训</a:t>
            </a:r>
            <a:r>
              <a:rPr lang="en-US" altLang="x-none" dirty="0">
                <a:latin typeface="Calibri" panose="020F0502020204030204" pitchFamily="2" charset="0"/>
                <a:ea typeface="宋体" panose="02010600030101010101" pitchFamily="2" charset="-122"/>
              </a:rPr>
              <a:t>,php</a:t>
            </a:r>
            <a:r>
              <a:rPr lang="zh-CN" altLang="en-US" dirty="0">
                <a:latin typeface="Calibri" panose="020F0502020204030204" pitchFamily="2" charset="0"/>
                <a:ea typeface="宋体" panose="02010600030101010101" pitchFamily="2" charset="-122"/>
              </a:rPr>
              <a:t>培训</a:t>
            </a:r>
            <a:r>
              <a:rPr lang="en-US" altLang="x-none" dirty="0">
                <a:latin typeface="Calibri" panose="020F0502020204030204" pitchFamily="2" charset="0"/>
                <a:ea typeface="宋体" panose="02010600030101010101" pitchFamily="2" charset="-122"/>
              </a:rPr>
              <a:t>,</a:t>
            </a:r>
            <a:r>
              <a:rPr lang="zh-CN" altLang="en-US" dirty="0">
                <a:latin typeface="Calibri" panose="020F0502020204030204" pitchFamily="2" charset="0"/>
                <a:ea typeface="宋体" panose="02010600030101010101" pitchFamily="2" charset="-122"/>
              </a:rPr>
              <a:t>网页培训</a:t>
            </a:r>
            <a:r>
              <a:rPr lang="en-US" altLang="x-none" dirty="0">
                <a:latin typeface="Calibri" panose="020F0502020204030204" pitchFamily="2" charset="0"/>
                <a:ea typeface="宋体" panose="02010600030101010101" pitchFamily="2" charset="-122"/>
              </a:rPr>
              <a:t>,</a:t>
            </a:r>
            <a:r>
              <a:rPr lang="zh-CN" altLang="en-US" dirty="0">
                <a:latin typeface="Calibri" panose="020F0502020204030204" pitchFamily="2" charset="0"/>
                <a:ea typeface="宋体" panose="02010600030101010101" pitchFamily="2" charset="-122"/>
              </a:rPr>
              <a:t>平面培训</a:t>
            </a:r>
            <a:r>
              <a:rPr lang="en-US" altLang="x-none" dirty="0">
                <a:latin typeface="Calibri" panose="020F0502020204030204" pitchFamily="2" charset="0"/>
                <a:ea typeface="宋体" panose="02010600030101010101" pitchFamily="2" charset="-122"/>
              </a:rPr>
              <a:t>,iOS</a:t>
            </a:r>
            <a:r>
              <a:rPr lang="zh-CN" altLang="en-US" dirty="0">
                <a:latin typeface="Calibri" panose="020F0502020204030204" pitchFamily="2" charset="0"/>
                <a:ea typeface="宋体" panose="02010600030101010101" pitchFamily="2" charset="-122"/>
              </a:rPr>
              <a:t>培训机构</a:t>
            </a:r>
            <a:r>
              <a:rPr lang="en-US" altLang="x-none" dirty="0">
                <a:latin typeface="Calibri" panose="020F0502020204030204" pitchFamily="2" charset="0"/>
                <a:ea typeface="宋体" panose="02010600030101010101" pitchFamily="2" charset="-122"/>
              </a:rPr>
              <a:t>" /&gt;</a:t>
            </a:r>
            <a:endParaRPr lang="zh-CN" altLang="en-US" dirty="0">
              <a:latin typeface="Calibri" panose="020F0502020204030204" pitchFamily="2" charset="0"/>
              <a:ea typeface="宋体" panose="02010600030101010101" pitchFamily="2" charset="-122"/>
            </a:endParaRPr>
          </a:p>
        </p:txBody>
      </p:sp>
      <p:sp>
        <p:nvSpPr>
          <p:cNvPr id="53254" name="矩形 10"/>
          <p:cNvSpPr/>
          <p:nvPr/>
        </p:nvSpPr>
        <p:spPr>
          <a:xfrm>
            <a:off x="755650" y="3240088"/>
            <a:ext cx="1573213" cy="461962"/>
          </a:xfrm>
          <a:prstGeom prst="rect">
            <a:avLst/>
          </a:prstGeom>
          <a:noFill/>
          <a:ln w="9525">
            <a:noFill/>
          </a:ln>
        </p:spPr>
        <p:txBody>
          <a:bodyPr wrap="none" anchor="t">
            <a:spAutoFit/>
          </a:bodyPr>
          <a:p>
            <a:pPr indent="457200" eaLnBrk="0" hangingPunct="0"/>
            <a:r>
              <a:rPr lang="zh-CN" altLang="en-US" sz="2400" b="1" dirty="0">
                <a:solidFill>
                  <a:srgbClr val="FF0000"/>
                </a:solidFill>
                <a:latin typeface="Arial" panose="020B0604020202020204" pitchFamily="34" charset="0"/>
                <a:ea typeface="宋体" panose="02010600030101010101" pitchFamily="2" charset="-122"/>
              </a:rPr>
              <a:t>例如：</a:t>
            </a:r>
            <a:endParaRPr lang="en-US" altLang="x-none" sz="2400" b="1" dirty="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title"/>
          </p:nvPr>
        </p:nvSpPr>
        <p:spPr>
          <a:xfrm>
            <a:off x="628650" y="581025"/>
            <a:ext cx="7886700" cy="963613"/>
          </a:xfrm>
          <a:prstGeom prst="rect">
            <a:avLst/>
          </a:prstGeom>
          <a:noFill/>
          <a:ln w="9525">
            <a:noFill/>
          </a:ln>
        </p:spPr>
        <p:txBody>
          <a:bodyPr anchor="b"/>
          <a:p>
            <a:pPr algn="l"/>
            <a:r>
              <a:rPr lang="zh-CN" altLang="en-US" dirty="0">
                <a:solidFill>
                  <a:srgbClr val="00639A"/>
                </a:solidFill>
                <a:latin typeface="微软雅黑" panose="020B0503020204020204" pitchFamily="2" charset="-122"/>
                <a:ea typeface="微软雅黑" panose="020B0503020204020204" pitchFamily="2" charset="-122"/>
              </a:rPr>
              <a:t>相对路径</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54274"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4275"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54276"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4277" name="矩形 5"/>
          <p:cNvSpPr/>
          <p:nvPr/>
        </p:nvSpPr>
        <p:spPr>
          <a:xfrm>
            <a:off x="684213" y="1916113"/>
            <a:ext cx="3205162" cy="369887"/>
          </a:xfrm>
          <a:prstGeom prst="rect">
            <a:avLst/>
          </a:prstGeom>
          <a:noFill/>
          <a:ln w="9525">
            <a:noFill/>
          </a:ln>
        </p:spPr>
        <p:txBody>
          <a:bodyPr wrap="none" anchor="t">
            <a:spAutoFit/>
          </a:bodyPr>
          <a:p>
            <a:pPr eaLnBrk="0" hangingPunct="0"/>
            <a:r>
              <a:rPr lang="zh-CN" altLang="en-US" b="1" dirty="0">
                <a:solidFill>
                  <a:srgbClr val="FF0000"/>
                </a:solidFill>
                <a:latin typeface="Calibri" panose="020F0502020204030204" pitchFamily="2" charset="0"/>
                <a:ea typeface="宋体" panose="02010600030101010101" pitchFamily="2" charset="-122"/>
              </a:rPr>
              <a:t>相对路径设置分为以下三种：</a:t>
            </a:r>
            <a:endParaRPr lang="en-US" altLang="x-none" b="1" dirty="0">
              <a:solidFill>
                <a:srgbClr val="FF0000"/>
              </a:solidFill>
              <a:latin typeface="Calibri" panose="020F0502020204030204" pitchFamily="2" charset="0"/>
              <a:ea typeface="宋体" panose="02010600030101010101" pitchFamily="2" charset="-122"/>
            </a:endParaRPr>
          </a:p>
        </p:txBody>
      </p:sp>
      <p:sp>
        <p:nvSpPr>
          <p:cNvPr id="54278" name="矩形 6"/>
          <p:cNvSpPr/>
          <p:nvPr/>
        </p:nvSpPr>
        <p:spPr>
          <a:xfrm>
            <a:off x="684213" y="2286000"/>
            <a:ext cx="7775575" cy="2862263"/>
          </a:xfrm>
          <a:prstGeom prst="rect">
            <a:avLst/>
          </a:prstGeom>
          <a:noFill/>
          <a:ln w="9525">
            <a:noFill/>
          </a:ln>
        </p:spPr>
        <p:txBody>
          <a:bodyPr anchor="t">
            <a:spAutoFit/>
          </a:bodyPr>
          <a:p>
            <a:pPr lvl="1" indent="0" algn="l" eaLnBrk="1" fontAlgn="base" latinLnBrk="0" hangingPunct="1">
              <a:spcBef>
                <a:spcPct val="0"/>
              </a:spcBef>
              <a:spcAft>
                <a:spcPct val="0"/>
              </a:spcAft>
              <a:buFont typeface="Arial" panose="020B0604020202020204" pitchFamily="34" charset="0"/>
              <a:buChar char="−"/>
            </a:pPr>
            <a:r>
              <a:rPr lang="zh-CN" altLang="en-US" sz="2000" u="none" baseline="0" dirty="0">
                <a:solidFill>
                  <a:schemeClr val="tx1"/>
                </a:solidFill>
                <a:latin typeface="Calibri" panose="020F0502020204030204" pitchFamily="2" charset="0"/>
                <a:ea typeface="宋体" panose="02010600030101010101" pitchFamily="2" charset="-122"/>
              </a:rPr>
              <a:t>图像文件和</a:t>
            </a:r>
            <a:r>
              <a:rPr lang="en-US" altLang="x-none" sz="2000" u="none" baseline="0" dirty="0">
                <a:solidFill>
                  <a:schemeClr val="tx1"/>
                </a:solidFill>
                <a:latin typeface="Calibri" panose="020F0502020204030204" pitchFamily="2" charset="0"/>
                <a:ea typeface="宋体" panose="02010600030101010101" pitchFamily="2" charset="-122"/>
              </a:rPr>
              <a:t>html</a:t>
            </a:r>
            <a:r>
              <a:rPr lang="zh-CN" altLang="en-US" sz="2000" u="none" baseline="0" dirty="0">
                <a:solidFill>
                  <a:schemeClr val="tx1"/>
                </a:solidFill>
                <a:latin typeface="Calibri" panose="020F0502020204030204" pitchFamily="2" charset="0"/>
                <a:ea typeface="宋体" panose="02010600030101010101" pitchFamily="2" charset="-122"/>
              </a:rPr>
              <a:t>文件位于同一文件夹：只需输入图像文件的名称即可，如</a:t>
            </a:r>
            <a:r>
              <a:rPr lang="en-US" altLang="x-none" sz="2000" u="none" baseline="0" dirty="0">
                <a:solidFill>
                  <a:schemeClr val="tx1"/>
                </a:solidFill>
                <a:latin typeface="Calibri" panose="020F0502020204030204" pitchFamily="2" charset="0"/>
                <a:ea typeface="宋体" panose="02010600030101010101" pitchFamily="2" charset="-122"/>
              </a:rPr>
              <a:t>&lt;img src="logo.gif" /&gt;</a:t>
            </a:r>
            <a:r>
              <a:rPr lang="zh-CN" altLang="en-US" sz="2000" u="none" baseline="0" dirty="0">
                <a:solidFill>
                  <a:schemeClr val="tx1"/>
                </a:solidFill>
                <a:latin typeface="Calibri" panose="020F0502020204030204" pitchFamily="2" charset="0"/>
                <a:ea typeface="宋体" panose="02010600030101010101" pitchFamily="2" charset="-122"/>
              </a:rPr>
              <a:t>。</a:t>
            </a:r>
            <a:endParaRPr lang="en-US" altLang="x-none"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spcBef>
                <a:spcPct val="0"/>
              </a:spcBef>
              <a:spcAft>
                <a:spcPct val="0"/>
              </a:spcAft>
              <a:buFont typeface="Arial" panose="020B0604020202020204" pitchFamily="34" charset="0"/>
              <a:buChar char="−"/>
            </a:pPr>
            <a:endParaRPr lang="zh-CN" altLang="en-US"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spcBef>
                <a:spcPct val="0"/>
              </a:spcBef>
              <a:spcAft>
                <a:spcPct val="0"/>
              </a:spcAft>
              <a:buFont typeface="Arial" panose="020B0604020202020204" pitchFamily="34" charset="0"/>
              <a:buChar char="−"/>
            </a:pPr>
            <a:r>
              <a:rPr lang="zh-CN" altLang="en-US" sz="2000" u="none" baseline="0" dirty="0">
                <a:solidFill>
                  <a:schemeClr val="tx1"/>
                </a:solidFill>
                <a:latin typeface="Calibri" panose="020F0502020204030204" pitchFamily="2" charset="0"/>
                <a:ea typeface="宋体" panose="02010600030101010101" pitchFamily="2" charset="-122"/>
              </a:rPr>
              <a:t>图像文件位于</a:t>
            </a:r>
            <a:r>
              <a:rPr lang="en-US" altLang="x-none" sz="2000" u="none" baseline="0" dirty="0">
                <a:solidFill>
                  <a:schemeClr val="tx1"/>
                </a:solidFill>
                <a:latin typeface="Calibri" panose="020F0502020204030204" pitchFamily="2" charset="0"/>
                <a:ea typeface="宋体" panose="02010600030101010101" pitchFamily="2" charset="-122"/>
              </a:rPr>
              <a:t>html</a:t>
            </a:r>
            <a:r>
              <a:rPr lang="zh-CN" altLang="en-US" sz="2000" u="none" baseline="0" dirty="0">
                <a:solidFill>
                  <a:schemeClr val="tx1"/>
                </a:solidFill>
                <a:latin typeface="Calibri" panose="020F0502020204030204" pitchFamily="2" charset="0"/>
                <a:ea typeface="宋体" panose="02010600030101010101" pitchFamily="2" charset="-122"/>
              </a:rPr>
              <a:t>文件的下一级文件夹：输入文件夹名和文件名，之间用“</a:t>
            </a:r>
            <a:r>
              <a:rPr lang="en-US" altLang="x-none" sz="2000" u="none" baseline="0" dirty="0">
                <a:solidFill>
                  <a:schemeClr val="tx1"/>
                </a:solidFill>
                <a:latin typeface="Calibri" panose="020F0502020204030204" pitchFamily="2" charset="0"/>
                <a:ea typeface="宋体" panose="02010600030101010101" pitchFamily="2" charset="-122"/>
              </a:rPr>
              <a:t>/</a:t>
            </a:r>
            <a:r>
              <a:rPr lang="zh-CN" altLang="en-US" sz="2000" u="none" baseline="0" dirty="0">
                <a:solidFill>
                  <a:schemeClr val="tx1"/>
                </a:solidFill>
                <a:latin typeface="Calibri" panose="020F0502020204030204" pitchFamily="2" charset="0"/>
                <a:ea typeface="宋体" panose="02010600030101010101" pitchFamily="2" charset="-122"/>
              </a:rPr>
              <a:t>”隔开，如</a:t>
            </a:r>
            <a:r>
              <a:rPr lang="en-US" altLang="x-none" sz="2000" u="none" baseline="0" dirty="0">
                <a:solidFill>
                  <a:schemeClr val="tx1"/>
                </a:solidFill>
                <a:latin typeface="Calibri" panose="020F0502020204030204" pitchFamily="2" charset="0"/>
                <a:ea typeface="宋体" panose="02010600030101010101" pitchFamily="2" charset="-122"/>
              </a:rPr>
              <a:t>&lt;img src="img/img01/logo.gif" /&gt;</a:t>
            </a:r>
            <a:r>
              <a:rPr lang="zh-CN" altLang="en-US" sz="2000" u="none" baseline="0" dirty="0">
                <a:solidFill>
                  <a:schemeClr val="tx1"/>
                </a:solidFill>
                <a:latin typeface="Calibri" panose="020F0502020204030204" pitchFamily="2" charset="0"/>
                <a:ea typeface="宋体" panose="02010600030101010101" pitchFamily="2" charset="-122"/>
              </a:rPr>
              <a:t>。</a:t>
            </a:r>
            <a:endParaRPr lang="en-US" altLang="x-none"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spcBef>
                <a:spcPct val="0"/>
              </a:spcBef>
              <a:spcAft>
                <a:spcPct val="0"/>
              </a:spcAft>
              <a:buFont typeface="Arial" panose="020B0604020202020204" pitchFamily="34" charset="0"/>
              <a:buChar char="−"/>
            </a:pPr>
            <a:endParaRPr lang="zh-CN" altLang="en-US"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spcBef>
                <a:spcPct val="0"/>
              </a:spcBef>
              <a:spcAft>
                <a:spcPct val="0"/>
              </a:spcAft>
              <a:buFont typeface="Arial" panose="020B0604020202020204" pitchFamily="34" charset="0"/>
              <a:buChar char="−"/>
            </a:pPr>
            <a:r>
              <a:rPr lang="zh-CN" altLang="en-US" sz="2000" u="none" baseline="0" dirty="0">
                <a:solidFill>
                  <a:schemeClr val="tx1"/>
                </a:solidFill>
                <a:latin typeface="Calibri" panose="020F0502020204030204" pitchFamily="2" charset="0"/>
                <a:ea typeface="宋体" panose="02010600030101010101" pitchFamily="2" charset="-122"/>
              </a:rPr>
              <a:t>图像文件位于</a:t>
            </a:r>
            <a:r>
              <a:rPr lang="en-US" altLang="x-none" sz="2000" u="none" baseline="0" dirty="0">
                <a:solidFill>
                  <a:schemeClr val="tx1"/>
                </a:solidFill>
                <a:latin typeface="Calibri" panose="020F0502020204030204" pitchFamily="2" charset="0"/>
                <a:ea typeface="宋体" panose="02010600030101010101" pitchFamily="2" charset="-122"/>
              </a:rPr>
              <a:t>html</a:t>
            </a:r>
            <a:r>
              <a:rPr lang="zh-CN" altLang="en-US" sz="2000" u="none" baseline="0" dirty="0">
                <a:solidFill>
                  <a:schemeClr val="tx1"/>
                </a:solidFill>
                <a:latin typeface="Calibri" panose="020F0502020204030204" pitchFamily="2" charset="0"/>
                <a:ea typeface="宋体" panose="02010600030101010101" pitchFamily="2" charset="-122"/>
              </a:rPr>
              <a:t>文件的上一级文件夹：在文件名之前加入“</a:t>
            </a:r>
            <a:r>
              <a:rPr lang="en-US" altLang="x-none" sz="2000" u="none" baseline="0" dirty="0">
                <a:solidFill>
                  <a:schemeClr val="tx1"/>
                </a:solidFill>
                <a:latin typeface="Calibri" panose="020F0502020204030204" pitchFamily="2" charset="0"/>
                <a:ea typeface="宋体" panose="02010600030101010101" pitchFamily="2" charset="-122"/>
              </a:rPr>
              <a:t>../</a:t>
            </a:r>
            <a:r>
              <a:rPr lang="zh-CN" altLang="en-US" sz="2000" u="none" baseline="0" dirty="0">
                <a:solidFill>
                  <a:schemeClr val="tx1"/>
                </a:solidFill>
                <a:latin typeface="Calibri" panose="020F0502020204030204" pitchFamily="2" charset="0"/>
                <a:ea typeface="宋体" panose="02010600030101010101" pitchFamily="2" charset="-122"/>
              </a:rPr>
              <a:t>” ，如果是上两级，则需要使用 “</a:t>
            </a:r>
            <a:r>
              <a:rPr lang="en-US" altLang="x-none" sz="2000" u="none" baseline="0" dirty="0">
                <a:solidFill>
                  <a:schemeClr val="tx1"/>
                </a:solidFill>
                <a:latin typeface="Calibri" panose="020F0502020204030204" pitchFamily="2" charset="0"/>
                <a:ea typeface="宋体" panose="02010600030101010101" pitchFamily="2" charset="-122"/>
              </a:rPr>
              <a:t>../ ../</a:t>
            </a:r>
            <a:r>
              <a:rPr lang="zh-CN" altLang="en-US" sz="2000" u="none" baseline="0" dirty="0">
                <a:solidFill>
                  <a:schemeClr val="tx1"/>
                </a:solidFill>
                <a:latin typeface="Calibri" panose="020F0502020204030204" pitchFamily="2" charset="0"/>
                <a:ea typeface="宋体" panose="02010600030101010101" pitchFamily="2" charset="-122"/>
              </a:rPr>
              <a:t>”，以此类推，如</a:t>
            </a:r>
            <a:r>
              <a:rPr lang="en-US" altLang="x-none" sz="2000" u="none" baseline="0" dirty="0">
                <a:solidFill>
                  <a:schemeClr val="tx1"/>
                </a:solidFill>
                <a:latin typeface="Calibri" panose="020F0502020204030204" pitchFamily="2" charset="0"/>
                <a:ea typeface="宋体" panose="02010600030101010101" pitchFamily="2" charset="-122"/>
              </a:rPr>
              <a:t>&lt;img src="../logo.gif" /&gt;</a:t>
            </a:r>
            <a:r>
              <a:rPr lang="zh-CN" altLang="en-US" sz="2000" u="none" baseline="0" dirty="0">
                <a:solidFill>
                  <a:schemeClr val="tx1"/>
                </a:solidFill>
                <a:latin typeface="Calibri" panose="020F0502020204030204" pitchFamily="2" charset="0"/>
                <a:ea typeface="宋体" panose="02010600030101010101" pitchFamily="2" charset="-122"/>
              </a:rPr>
              <a:t>。</a:t>
            </a:r>
            <a:endParaRPr lang="en-US" altLang="x-none" sz="2000" u="none" baseline="0" dirty="0">
              <a:solidFill>
                <a:schemeClr val="tx1"/>
              </a:solidFill>
              <a:latin typeface="Calibri" panose="020F0502020204030204" pitchFamily="2"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1"/>
          <p:cNvSpPr>
            <a:spLocks noGrp="1"/>
          </p:cNvSpPr>
          <p:nvPr>
            <p:ph type="title"/>
          </p:nvPr>
        </p:nvSpPr>
        <p:spPr>
          <a:xfrm>
            <a:off x="628650" y="581025"/>
            <a:ext cx="7886700" cy="963613"/>
          </a:xfrm>
          <a:prstGeom prst="rect">
            <a:avLst/>
          </a:prstGeom>
          <a:noFill/>
          <a:ln w="9525">
            <a:noFill/>
          </a:ln>
        </p:spPr>
        <p:txBody>
          <a:bodyPr anchor="b"/>
          <a:p>
            <a:pPr algn="l"/>
            <a:r>
              <a:rPr lang="zh-CN" altLang="en-US" dirty="0">
                <a:solidFill>
                  <a:srgbClr val="00639A"/>
                </a:solidFill>
                <a:latin typeface="微软雅黑" panose="020B0503020204020204" pitchFamily="2" charset="-122"/>
                <a:ea typeface="微软雅黑" panose="020B0503020204020204" pitchFamily="2" charset="-122"/>
              </a:rPr>
              <a:t>绝对路径</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55298"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5299"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55300"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5301" name="矩形 5"/>
          <p:cNvSpPr/>
          <p:nvPr/>
        </p:nvSpPr>
        <p:spPr>
          <a:xfrm>
            <a:off x="827088" y="1773238"/>
            <a:ext cx="4605337" cy="2170112"/>
          </a:xfrm>
          <a:prstGeom prst="rect">
            <a:avLst/>
          </a:prstGeom>
          <a:noFill/>
          <a:ln w="9525">
            <a:noFill/>
          </a:ln>
        </p:spPr>
        <p:txBody>
          <a:bodyPr wrap="none" anchor="t">
            <a:spAutoFit/>
          </a:bodyPr>
          <a:p>
            <a:pPr indent="457200" eaLnBrk="0" hangingPunct="0">
              <a:lnSpc>
                <a:spcPct val="150000"/>
              </a:lnSpc>
            </a:pPr>
            <a:r>
              <a:rPr lang="zh-CN" altLang="en-US" b="1" dirty="0">
                <a:solidFill>
                  <a:srgbClr val="FF0000"/>
                </a:solidFill>
                <a:latin typeface="Calibri" panose="020F0502020204030204" pitchFamily="2" charset="0"/>
                <a:ea typeface="宋体" panose="02010600030101010101" pitchFamily="2" charset="-122"/>
              </a:rPr>
              <a:t>绝对路径</a:t>
            </a:r>
            <a:endParaRPr lang="en-US" altLang="x-none" b="1" dirty="0">
              <a:solidFill>
                <a:srgbClr val="FF0000"/>
              </a:solidFill>
              <a:latin typeface="Calibri" panose="020F0502020204030204" pitchFamily="2" charset="0"/>
              <a:ea typeface="宋体" panose="02010600030101010101" pitchFamily="2" charset="-122"/>
            </a:endParaRPr>
          </a:p>
          <a:p>
            <a:pPr indent="457200" eaLnBrk="0" hangingPunct="0">
              <a:lnSpc>
                <a:spcPct val="150000"/>
              </a:lnSpc>
            </a:pPr>
            <a:r>
              <a:rPr lang="en-US" altLang="x-none" b="1" dirty="0">
                <a:solidFill>
                  <a:srgbClr val="FF0000"/>
                </a:solidFill>
                <a:latin typeface="Calibri" panose="020F0502020204030204" pitchFamily="2" charset="0"/>
                <a:ea typeface="宋体" panose="02010600030101010101" pitchFamily="2" charset="-122"/>
              </a:rPr>
              <a:t> </a:t>
            </a:r>
            <a:endParaRPr lang="en-US" altLang="x-none" b="1" dirty="0">
              <a:solidFill>
                <a:srgbClr val="FF0000"/>
              </a:solidFill>
              <a:latin typeface="Calibri" panose="020F0502020204030204" pitchFamily="2" charset="0"/>
              <a:ea typeface="宋体" panose="02010600030101010101" pitchFamily="2" charset="-122"/>
            </a:endParaRPr>
          </a:p>
          <a:p>
            <a:pPr indent="457200" eaLnBrk="0" hangingPunct="0">
              <a:lnSpc>
                <a:spcPct val="150000"/>
              </a:lnSpc>
            </a:pPr>
            <a:r>
              <a:rPr lang="en-US" altLang="x-none" b="1" dirty="0">
                <a:solidFill>
                  <a:srgbClr val="FF0000"/>
                </a:solidFill>
                <a:latin typeface="Calibri" panose="020F0502020204030204" pitchFamily="2" charset="0"/>
                <a:ea typeface="宋体" panose="02010600030101010101" pitchFamily="2" charset="-122"/>
              </a:rPr>
              <a:t>     </a:t>
            </a:r>
            <a:r>
              <a:rPr lang="zh-CN" altLang="en-US" dirty="0">
                <a:latin typeface="Calibri" panose="020F0502020204030204" pitchFamily="2" charset="0"/>
                <a:ea typeface="宋体" panose="02010600030101010101" pitchFamily="2" charset="-122"/>
              </a:rPr>
              <a:t>绝对路径一般是指带有盘符的路径。</a:t>
            </a:r>
            <a:endParaRPr lang="en-US" altLang="x-none" dirty="0">
              <a:latin typeface="Calibri" panose="020F0502020204030204" pitchFamily="2" charset="0"/>
              <a:ea typeface="宋体" panose="02010600030101010101" pitchFamily="2" charset="-122"/>
            </a:endParaRPr>
          </a:p>
          <a:p>
            <a:pPr indent="457200" eaLnBrk="0" hangingPunct="0">
              <a:lnSpc>
                <a:spcPct val="150000"/>
              </a:lnSpc>
            </a:pPr>
            <a:endParaRPr lang="en-US" altLang="x-none" b="1" dirty="0">
              <a:solidFill>
                <a:srgbClr val="FF0000"/>
              </a:solidFill>
              <a:latin typeface="Calibri" panose="020F0502020204030204" pitchFamily="2" charset="0"/>
              <a:ea typeface="宋体" panose="02010600030101010101" pitchFamily="2" charset="-122"/>
            </a:endParaRPr>
          </a:p>
          <a:p>
            <a:pPr indent="457200" eaLnBrk="0" hangingPunct="0">
              <a:lnSpc>
                <a:spcPct val="150000"/>
              </a:lnSpc>
            </a:pPr>
            <a:endParaRPr lang="en-US" altLang="x-none" b="1" dirty="0">
              <a:solidFill>
                <a:srgbClr val="FF0000"/>
              </a:solidFill>
              <a:latin typeface="Calibri" panose="020F0502020204030204" pitchFamily="2" charset="0"/>
              <a:ea typeface="宋体" panose="02010600030101010101" pitchFamily="2" charset="-122"/>
            </a:endParaRPr>
          </a:p>
        </p:txBody>
      </p:sp>
      <p:sp>
        <p:nvSpPr>
          <p:cNvPr id="55302" name="矩形 7"/>
          <p:cNvSpPr/>
          <p:nvPr/>
        </p:nvSpPr>
        <p:spPr>
          <a:xfrm>
            <a:off x="971550" y="3489325"/>
            <a:ext cx="7561263" cy="1322388"/>
          </a:xfrm>
          <a:prstGeom prst="rect">
            <a:avLst/>
          </a:prstGeom>
          <a:noFill/>
          <a:ln w="9525">
            <a:noFill/>
          </a:ln>
        </p:spPr>
        <p:txBody>
          <a:bodyPr anchor="t">
            <a:spAutoFit/>
          </a:bodyPr>
          <a:p>
            <a:pPr indent="457200" eaLnBrk="0" hangingPunct="0"/>
            <a:r>
              <a:rPr lang="zh-CN" altLang="en-US" sz="2400" b="1" dirty="0">
                <a:solidFill>
                  <a:srgbClr val="FF0000"/>
                </a:solidFill>
                <a:latin typeface="Arial" panose="020B0604020202020204" pitchFamily="34" charset="0"/>
                <a:ea typeface="宋体" panose="02010600030101010101" pitchFamily="2" charset="-122"/>
              </a:rPr>
              <a:t>例如：</a:t>
            </a:r>
            <a:endParaRPr lang="en-US" altLang="x-none" sz="2400" b="1" dirty="0">
              <a:solidFill>
                <a:srgbClr val="FF0000"/>
              </a:solidFill>
              <a:latin typeface="Arial" panose="020B0604020202020204" pitchFamily="34" charset="0"/>
              <a:ea typeface="宋体" panose="02010600030101010101" pitchFamily="2" charset="-122"/>
            </a:endParaRPr>
          </a:p>
          <a:p>
            <a:pPr indent="457200" eaLnBrk="0" hangingPunct="0"/>
            <a:r>
              <a:rPr lang="zh-CN" altLang="en-US" sz="1600" dirty="0">
                <a:latin typeface="Arial" panose="020B0604020202020204" pitchFamily="34" charset="0"/>
                <a:ea typeface="宋体" panose="02010600030101010101" pitchFamily="2" charset="-122"/>
              </a:rPr>
              <a:t>“</a:t>
            </a:r>
            <a:r>
              <a:rPr lang="en-US" altLang="x-none" sz="1600" dirty="0">
                <a:latin typeface="Arial" panose="020B0604020202020204" pitchFamily="34" charset="0"/>
                <a:ea typeface="宋体" panose="02010600030101010101" pitchFamily="2" charset="-122"/>
              </a:rPr>
              <a:t>D:\HTML+CSS</a:t>
            </a:r>
            <a:r>
              <a:rPr lang="zh-CN" altLang="en-US" sz="1600" dirty="0">
                <a:latin typeface="Arial" panose="020B0604020202020204" pitchFamily="34" charset="0"/>
                <a:ea typeface="宋体" panose="02010600030101010101" pitchFamily="2" charset="-122"/>
              </a:rPr>
              <a:t>网页制作</a:t>
            </a:r>
            <a:r>
              <a:rPr lang="en-US" altLang="x-none" sz="1600" dirty="0">
                <a:latin typeface="Arial" panose="020B0604020202020204" pitchFamily="34" charset="0"/>
                <a:ea typeface="宋体" panose="02010600030101010101" pitchFamily="2" charset="-122"/>
              </a:rPr>
              <a:t>\chapter02\img\logo.gif</a:t>
            </a:r>
            <a:r>
              <a:rPr lang="zh-CN" altLang="en-US" sz="1600" dirty="0">
                <a:latin typeface="Arial" panose="020B0604020202020204" pitchFamily="34" charset="0"/>
                <a:ea typeface="宋体" panose="02010600030101010101" pitchFamily="2" charset="-122"/>
              </a:rPr>
              <a:t>”，</a:t>
            </a:r>
            <a:endParaRPr lang="en-US" altLang="x-none" sz="1600" dirty="0">
              <a:latin typeface="Arial" panose="020B0604020202020204" pitchFamily="34" charset="0"/>
              <a:ea typeface="宋体" panose="02010600030101010101" pitchFamily="2" charset="-122"/>
            </a:endParaRPr>
          </a:p>
          <a:p>
            <a:pPr indent="457200" eaLnBrk="0" hangingPunct="0"/>
            <a:r>
              <a:rPr lang="zh-CN" altLang="en-US" sz="1600" dirty="0">
                <a:latin typeface="Arial" panose="020B0604020202020204" pitchFamily="34" charset="0"/>
                <a:ea typeface="宋体" panose="02010600030101010101" pitchFamily="2" charset="-122"/>
              </a:rPr>
              <a:t>或完整的网络地址，例如“</a:t>
            </a:r>
            <a:r>
              <a:rPr lang="en-US" altLang="x-none" sz="1600" u="sng" dirty="0">
                <a:latin typeface="Arial" panose="020B0604020202020204" pitchFamily="34" charset="0"/>
                <a:ea typeface="宋体" panose="02010600030101010101" pitchFamily="2" charset="-122"/>
                <a:hlinkClick r:id="rId1" tooltip="http://www.itcast.cn/images/logo.gif"/>
              </a:rPr>
              <a:t>http://www.itcast.cn/images/logo.gif</a:t>
            </a:r>
            <a:r>
              <a:rPr lang="zh-CN" altLang="en-US" sz="1600" dirty="0">
                <a:latin typeface="Arial" panose="020B0604020202020204" pitchFamily="34" charset="0"/>
                <a:ea typeface="宋体" panose="02010600030101010101" pitchFamily="2" charset="-122"/>
              </a:rPr>
              <a:t>”。</a:t>
            </a:r>
            <a:endParaRPr lang="en-US" altLang="x-none" sz="1600" dirty="0">
              <a:latin typeface="Arial" panose="020B0604020202020204" pitchFamily="34" charset="0"/>
              <a:ea typeface="宋体" panose="02010600030101010101" pitchFamily="2" charset="-122"/>
            </a:endParaRPr>
          </a:p>
          <a:p>
            <a:pPr indent="457200" eaLnBrk="0" hangingPunct="0"/>
            <a:endParaRPr lang="en-US" altLang="x-none" sz="2400" b="1" dirty="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超链接</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56322"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6323"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56324"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6325" name="矩形 5"/>
          <p:cNvSpPr/>
          <p:nvPr/>
        </p:nvSpPr>
        <p:spPr>
          <a:xfrm>
            <a:off x="755650" y="1844675"/>
            <a:ext cx="1346200" cy="508000"/>
          </a:xfrm>
          <a:prstGeom prst="rect">
            <a:avLst/>
          </a:prstGeom>
          <a:noFill/>
          <a:ln w="9525">
            <a:noFill/>
          </a:ln>
        </p:spPr>
        <p:txBody>
          <a:bodyPr wrap="none" anchor="t">
            <a:spAutoFit/>
          </a:bodyPr>
          <a:p>
            <a:pPr eaLnBrk="0" hangingPunct="0">
              <a:lnSpc>
                <a:spcPct val="150000"/>
              </a:lnSpc>
            </a:pPr>
            <a:r>
              <a:rPr lang="zh-CN" altLang="en-US" b="1" dirty="0">
                <a:solidFill>
                  <a:srgbClr val="009ED6"/>
                </a:solidFill>
                <a:latin typeface="Calibri" panose="020F0502020204030204" pitchFamily="2" charset="0"/>
                <a:ea typeface="宋体" panose="02010600030101010101" pitchFamily="2" charset="-122"/>
              </a:rPr>
              <a:t>创建超链接</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56326" name="矩形 6"/>
          <p:cNvSpPr/>
          <p:nvPr/>
        </p:nvSpPr>
        <p:spPr>
          <a:xfrm>
            <a:off x="539750" y="2352675"/>
            <a:ext cx="7777163" cy="2862263"/>
          </a:xfrm>
          <a:prstGeom prst="rect">
            <a:avLst/>
          </a:prstGeom>
          <a:noFill/>
          <a:ln w="9525">
            <a:noFill/>
          </a:ln>
        </p:spPr>
        <p:txBody>
          <a:bodyPr anchor="t">
            <a:spAutoFit/>
          </a:bodyPr>
          <a:p>
            <a:pPr lvl="1" indent="0" algn="l" eaLnBrk="1" fontAlgn="base" latinLnBrk="0" hangingPunct="1">
              <a:lnSpc>
                <a:spcPct val="150000"/>
              </a:lnSpc>
              <a:spcBef>
                <a:spcPct val="0"/>
              </a:spcBef>
              <a:spcAft>
                <a:spcPct val="0"/>
              </a:spcAft>
              <a:buFont typeface="Arial" panose="020B0604020202020204" pitchFamily="34" charset="0"/>
              <a:buNone/>
            </a:pPr>
            <a:r>
              <a:rPr lang="zh-CN" altLang="en-US" sz="2000" u="none" baseline="0" dirty="0">
                <a:solidFill>
                  <a:schemeClr val="tx1"/>
                </a:solidFill>
                <a:latin typeface="Calibri" panose="020F0502020204030204" pitchFamily="2" charset="0"/>
                <a:ea typeface="宋体" panose="02010600030101010101" pitchFamily="2" charset="-122"/>
              </a:rPr>
              <a:t>在</a:t>
            </a:r>
            <a:r>
              <a:rPr lang="en-US" altLang="x-none" sz="2000" u="none" baseline="0" dirty="0">
                <a:solidFill>
                  <a:schemeClr val="tx1"/>
                </a:solidFill>
                <a:latin typeface="Calibri" panose="020F0502020204030204" pitchFamily="2" charset="0"/>
                <a:ea typeface="宋体" panose="02010600030101010101" pitchFamily="2" charset="-122"/>
              </a:rPr>
              <a:t>HTML</a:t>
            </a:r>
            <a:r>
              <a:rPr lang="zh-CN" altLang="en-US" sz="2000" u="none" baseline="0" dirty="0">
                <a:solidFill>
                  <a:schemeClr val="tx1"/>
                </a:solidFill>
                <a:latin typeface="Calibri" panose="020F0502020204030204" pitchFamily="2" charset="0"/>
                <a:ea typeface="宋体" panose="02010600030101010101" pitchFamily="2" charset="-122"/>
              </a:rPr>
              <a:t>中创建超链接非常简单，只需用</a:t>
            </a:r>
            <a:r>
              <a:rPr lang="en-US" altLang="x-none" sz="2000" u="none" baseline="0" dirty="0">
                <a:solidFill>
                  <a:schemeClr val="tx1"/>
                </a:solidFill>
                <a:latin typeface="Calibri" panose="020F0502020204030204" pitchFamily="2" charset="0"/>
                <a:ea typeface="宋体" panose="02010600030101010101" pitchFamily="2" charset="-122"/>
              </a:rPr>
              <a:t>&lt;a&gt;&lt;/a&gt;</a:t>
            </a:r>
            <a:r>
              <a:rPr lang="zh-CN" altLang="en-US" sz="2000" u="none" baseline="0" dirty="0">
                <a:solidFill>
                  <a:schemeClr val="tx1"/>
                </a:solidFill>
                <a:latin typeface="Calibri" panose="020F0502020204030204" pitchFamily="2" charset="0"/>
                <a:ea typeface="宋体" panose="02010600030101010101" pitchFamily="2" charset="-122"/>
              </a:rPr>
              <a:t>标记环绕需要被链接的对象即可，其基本语法格式如下：</a:t>
            </a:r>
            <a:endParaRPr lang="en-US" altLang="x-none"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lnSpc>
                <a:spcPct val="150000"/>
              </a:lnSpc>
              <a:spcBef>
                <a:spcPct val="0"/>
              </a:spcBef>
              <a:spcAft>
                <a:spcPct val="0"/>
              </a:spcAft>
              <a:buFont typeface="Arial" panose="020B0604020202020204" pitchFamily="34" charset="0"/>
              <a:buNone/>
            </a:pPr>
            <a:endParaRPr lang="zh-CN" altLang="en-US"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lnSpc>
                <a:spcPct val="150000"/>
              </a:lnSpc>
              <a:spcBef>
                <a:spcPct val="0"/>
              </a:spcBef>
              <a:spcAft>
                <a:spcPct val="0"/>
              </a:spcAft>
              <a:buFont typeface="Arial" panose="020B0604020202020204" pitchFamily="34" charset="0"/>
              <a:buNone/>
            </a:pPr>
            <a:endParaRPr lang="zh-CN" altLang="en-US"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lnSpc>
                <a:spcPct val="150000"/>
              </a:lnSpc>
              <a:spcBef>
                <a:spcPct val="0"/>
              </a:spcBef>
              <a:spcAft>
                <a:spcPct val="0"/>
              </a:spcAft>
              <a:buFont typeface="Arial" panose="020B0604020202020204" pitchFamily="34" charset="0"/>
              <a:buNone/>
            </a:pPr>
            <a:r>
              <a:rPr lang="zh-CN" altLang="en-US" sz="2000" u="none" baseline="0" dirty="0">
                <a:solidFill>
                  <a:schemeClr val="tx1"/>
                </a:solidFill>
                <a:latin typeface="Calibri" panose="020F0502020204030204" pitchFamily="2" charset="0"/>
                <a:ea typeface="宋体" panose="02010600030101010101" pitchFamily="2" charset="-122"/>
              </a:rPr>
              <a:t>在上面的语法中，</a:t>
            </a:r>
            <a:r>
              <a:rPr lang="en-US" altLang="x-none" sz="2000" u="none" baseline="0" dirty="0">
                <a:solidFill>
                  <a:schemeClr val="tx1"/>
                </a:solidFill>
                <a:latin typeface="Calibri" panose="020F0502020204030204" pitchFamily="2" charset="0"/>
                <a:ea typeface="宋体" panose="02010600030101010101" pitchFamily="2" charset="-122"/>
              </a:rPr>
              <a:t>&lt;a&gt;</a:t>
            </a:r>
            <a:r>
              <a:rPr lang="zh-CN" altLang="en-US" sz="2000" u="none" baseline="0" dirty="0">
                <a:solidFill>
                  <a:schemeClr val="tx1"/>
                </a:solidFill>
                <a:latin typeface="Calibri" panose="020F0502020204030204" pitchFamily="2" charset="0"/>
                <a:ea typeface="宋体" panose="02010600030101010101" pitchFamily="2" charset="-122"/>
              </a:rPr>
              <a:t>标记是一个行内标记，用于定义超链接，</a:t>
            </a:r>
            <a:r>
              <a:rPr lang="en-US" altLang="x-none" sz="2000" u="none" baseline="0" dirty="0">
                <a:solidFill>
                  <a:schemeClr val="tx1"/>
                </a:solidFill>
                <a:latin typeface="Calibri" panose="020F0502020204030204" pitchFamily="2" charset="0"/>
                <a:ea typeface="宋体" panose="02010600030101010101" pitchFamily="2" charset="-122"/>
              </a:rPr>
              <a:t>href</a:t>
            </a:r>
            <a:r>
              <a:rPr lang="zh-CN" altLang="en-US" sz="2000" u="none" baseline="0" dirty="0">
                <a:solidFill>
                  <a:schemeClr val="tx1"/>
                </a:solidFill>
                <a:latin typeface="Calibri" panose="020F0502020204030204" pitchFamily="2" charset="0"/>
                <a:ea typeface="宋体" panose="02010600030101010101" pitchFamily="2" charset="-122"/>
              </a:rPr>
              <a:t>和</a:t>
            </a:r>
            <a:r>
              <a:rPr lang="en-US" altLang="x-none" sz="2000" u="none" baseline="0" dirty="0">
                <a:solidFill>
                  <a:schemeClr val="tx1"/>
                </a:solidFill>
                <a:latin typeface="Calibri" panose="020F0502020204030204" pitchFamily="2" charset="0"/>
                <a:ea typeface="宋体" panose="02010600030101010101" pitchFamily="2" charset="-122"/>
              </a:rPr>
              <a:t>target</a:t>
            </a:r>
            <a:r>
              <a:rPr lang="zh-CN" altLang="en-US" sz="2000" u="none" baseline="0" dirty="0">
                <a:solidFill>
                  <a:schemeClr val="tx1"/>
                </a:solidFill>
                <a:latin typeface="Calibri" panose="020F0502020204030204" pitchFamily="2" charset="0"/>
                <a:ea typeface="宋体" panose="02010600030101010101" pitchFamily="2" charset="-122"/>
              </a:rPr>
              <a:t>为其常用属性，下面对它们进行具体地解释。</a:t>
            </a:r>
            <a:endParaRPr lang="en-US" altLang="x-none" sz="2000" u="none" baseline="0" dirty="0">
              <a:solidFill>
                <a:schemeClr val="tx1"/>
              </a:solidFill>
              <a:latin typeface="Calibri" panose="020F0502020204030204" pitchFamily="2" charset="0"/>
              <a:ea typeface="宋体" panose="02010600030101010101" pitchFamily="2" charset="-122"/>
            </a:endParaRPr>
          </a:p>
        </p:txBody>
      </p:sp>
      <p:sp>
        <p:nvSpPr>
          <p:cNvPr id="56327" name="标题 1"/>
          <p:cNvSpPr/>
          <p:nvPr/>
        </p:nvSpPr>
        <p:spPr>
          <a:xfrm>
            <a:off x="846138" y="3344863"/>
            <a:ext cx="7470775" cy="879475"/>
          </a:xfrm>
          <a:prstGeom prst="rect">
            <a:avLst/>
          </a:prstGeom>
          <a:solidFill>
            <a:srgbClr val="D5F4FF"/>
          </a:solidFill>
          <a:ln w="9525">
            <a:noFill/>
          </a:ln>
        </p:spPr>
        <p:txBody>
          <a:bodyPr anchor="t"/>
          <a:p>
            <a:pPr eaLnBrk="0" hangingPunct="0"/>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&lt;a href="</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跳转目标</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 target="</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目标窗口的弹出方式</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"&gt;</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文本或图像</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&lt;/a&gt;</a:t>
            </a:r>
            <a:endPar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超链接属性  </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57346"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7347"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57348"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7349" name="矩形 5"/>
          <p:cNvSpPr/>
          <p:nvPr/>
        </p:nvSpPr>
        <p:spPr>
          <a:xfrm>
            <a:off x="3881438" y="1989138"/>
            <a:ext cx="1346200" cy="508000"/>
          </a:xfrm>
          <a:prstGeom prst="rect">
            <a:avLst/>
          </a:prstGeom>
          <a:noFill/>
          <a:ln w="9525">
            <a:noFill/>
          </a:ln>
        </p:spPr>
        <p:txBody>
          <a:bodyPr wrap="none" anchor="t">
            <a:spAutoFit/>
          </a:bodyPr>
          <a:p>
            <a:pPr eaLnBrk="0" hangingPunct="0">
              <a:lnSpc>
                <a:spcPct val="150000"/>
              </a:lnSpc>
            </a:pPr>
            <a:r>
              <a:rPr lang="zh-CN" altLang="en-US" b="1" dirty="0">
                <a:solidFill>
                  <a:srgbClr val="009ED6"/>
                </a:solidFill>
                <a:latin typeface="Calibri" panose="020F0502020204030204" pitchFamily="2" charset="0"/>
                <a:ea typeface="宋体" panose="02010600030101010101" pitchFamily="2" charset="-122"/>
              </a:rPr>
              <a:t>创建超链接</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57350" name="矩形 6"/>
          <p:cNvSpPr/>
          <p:nvPr/>
        </p:nvSpPr>
        <p:spPr>
          <a:xfrm>
            <a:off x="755650" y="2562225"/>
            <a:ext cx="7920038" cy="2835275"/>
          </a:xfrm>
          <a:prstGeom prst="rect">
            <a:avLst/>
          </a:prstGeom>
          <a:noFill/>
          <a:ln w="9525">
            <a:noFill/>
          </a:ln>
        </p:spPr>
        <p:txBody>
          <a:bodyPr anchor="t">
            <a:spAutoFit/>
          </a:bodyPr>
          <a:p>
            <a:pPr lvl="1" indent="0" algn="l" eaLnBrk="1" fontAlgn="base" latinLnBrk="0" hangingPunct="1">
              <a:lnSpc>
                <a:spcPct val="150000"/>
              </a:lnSpc>
              <a:spcBef>
                <a:spcPct val="0"/>
              </a:spcBef>
              <a:spcAft>
                <a:spcPct val="0"/>
              </a:spcAft>
              <a:buFont typeface="Wingdings" panose="05000000000000000000" pitchFamily="2" charset="2"/>
              <a:buChar char="l"/>
            </a:pPr>
            <a:r>
              <a:rPr lang="en-US" altLang="x-none" sz="2000" u="none" baseline="0" dirty="0">
                <a:solidFill>
                  <a:schemeClr val="tx1"/>
                </a:solidFill>
                <a:latin typeface="Calibri" panose="020F0502020204030204" pitchFamily="2" charset="0"/>
                <a:ea typeface="宋体" panose="02010600030101010101" pitchFamily="2" charset="-122"/>
              </a:rPr>
              <a:t>href</a:t>
            </a:r>
            <a:r>
              <a:rPr lang="zh-CN" altLang="en-US" sz="2000" u="none" baseline="0" dirty="0">
                <a:solidFill>
                  <a:schemeClr val="tx1"/>
                </a:solidFill>
                <a:latin typeface="Calibri" panose="020F0502020204030204" pitchFamily="2" charset="0"/>
                <a:ea typeface="宋体" panose="02010600030101010101" pitchFamily="2" charset="-122"/>
              </a:rPr>
              <a:t>：用于指定链接目标的</a:t>
            </a:r>
            <a:r>
              <a:rPr lang="en-US" altLang="x-none" sz="2000" u="none" baseline="0" dirty="0">
                <a:solidFill>
                  <a:schemeClr val="tx1"/>
                </a:solidFill>
                <a:latin typeface="Calibri" panose="020F0502020204030204" pitchFamily="2" charset="0"/>
                <a:ea typeface="宋体" panose="02010600030101010101" pitchFamily="2" charset="-122"/>
              </a:rPr>
              <a:t>url</a:t>
            </a:r>
            <a:r>
              <a:rPr lang="zh-CN" altLang="en-US" sz="2000" u="none" baseline="0" dirty="0">
                <a:solidFill>
                  <a:schemeClr val="tx1"/>
                </a:solidFill>
                <a:latin typeface="Calibri" panose="020F0502020204030204" pitchFamily="2" charset="0"/>
                <a:ea typeface="宋体" panose="02010600030101010101" pitchFamily="2" charset="-122"/>
              </a:rPr>
              <a:t>地址，当为</a:t>
            </a:r>
            <a:r>
              <a:rPr lang="en-US" altLang="x-none" sz="2000" u="none" baseline="0" dirty="0">
                <a:solidFill>
                  <a:schemeClr val="tx1"/>
                </a:solidFill>
                <a:latin typeface="Calibri" panose="020F0502020204030204" pitchFamily="2" charset="0"/>
                <a:ea typeface="宋体" panose="02010600030101010101" pitchFamily="2" charset="-122"/>
              </a:rPr>
              <a:t>&lt;a&gt;</a:t>
            </a:r>
            <a:r>
              <a:rPr lang="zh-CN" altLang="en-US" sz="2000" u="none" baseline="0" dirty="0">
                <a:solidFill>
                  <a:schemeClr val="tx1"/>
                </a:solidFill>
                <a:latin typeface="Calibri" panose="020F0502020204030204" pitchFamily="2" charset="0"/>
                <a:ea typeface="宋体" panose="02010600030101010101" pitchFamily="2" charset="-122"/>
              </a:rPr>
              <a:t>标记应用</a:t>
            </a:r>
            <a:r>
              <a:rPr lang="en-US" altLang="x-none" sz="2000" u="none" baseline="0" dirty="0">
                <a:solidFill>
                  <a:schemeClr val="tx1"/>
                </a:solidFill>
                <a:latin typeface="Calibri" panose="020F0502020204030204" pitchFamily="2" charset="0"/>
                <a:ea typeface="宋体" panose="02010600030101010101" pitchFamily="2" charset="-122"/>
              </a:rPr>
              <a:t>href</a:t>
            </a:r>
            <a:r>
              <a:rPr lang="zh-CN" altLang="en-US" sz="2000" u="none" baseline="0" dirty="0">
                <a:solidFill>
                  <a:schemeClr val="tx1"/>
                </a:solidFill>
                <a:latin typeface="Calibri" panose="020F0502020204030204" pitchFamily="2" charset="0"/>
                <a:ea typeface="宋体" panose="02010600030101010101" pitchFamily="2" charset="-122"/>
              </a:rPr>
              <a:t>属性时，它就具有了超链接的功能。</a:t>
            </a:r>
            <a:endParaRPr lang="en-US" altLang="x-none"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lnSpc>
                <a:spcPct val="150000"/>
              </a:lnSpc>
              <a:spcBef>
                <a:spcPct val="0"/>
              </a:spcBef>
              <a:spcAft>
                <a:spcPct val="0"/>
              </a:spcAft>
              <a:buFont typeface="Wingdings" panose="05000000000000000000" pitchFamily="2" charset="2"/>
              <a:buChar char="l"/>
            </a:pPr>
            <a:r>
              <a:rPr lang="en-US" altLang="x-none" sz="2000" u="none" baseline="0" dirty="0">
                <a:solidFill>
                  <a:schemeClr val="tx1"/>
                </a:solidFill>
                <a:latin typeface="Calibri" panose="020F0502020204030204" pitchFamily="2" charset="0"/>
                <a:ea typeface="宋体" panose="02010600030101010101" pitchFamily="2" charset="-122"/>
              </a:rPr>
              <a:t>target</a:t>
            </a:r>
            <a:r>
              <a:rPr lang="zh-CN" altLang="en-US" sz="2000" u="none" baseline="0" dirty="0">
                <a:solidFill>
                  <a:schemeClr val="tx1"/>
                </a:solidFill>
                <a:latin typeface="Calibri" panose="020F0502020204030204" pitchFamily="2" charset="0"/>
                <a:ea typeface="宋体" panose="02010600030101010101" pitchFamily="2" charset="-122"/>
              </a:rPr>
              <a:t>：用于指定链接页面的打开方式，其取值有</a:t>
            </a:r>
            <a:r>
              <a:rPr lang="en-US" altLang="x-none" sz="2000" u="none" baseline="0" dirty="0">
                <a:solidFill>
                  <a:schemeClr val="tx1"/>
                </a:solidFill>
                <a:latin typeface="Calibri" panose="020F0502020204030204" pitchFamily="2" charset="0"/>
                <a:ea typeface="宋体" panose="02010600030101010101" pitchFamily="2" charset="-122"/>
              </a:rPr>
              <a:t>_self</a:t>
            </a:r>
            <a:r>
              <a:rPr lang="zh-CN" altLang="en-US" sz="2000" u="none" baseline="0" dirty="0">
                <a:solidFill>
                  <a:schemeClr val="tx1"/>
                </a:solidFill>
                <a:latin typeface="Calibri" panose="020F0502020204030204" pitchFamily="2" charset="0"/>
                <a:ea typeface="宋体" panose="02010600030101010101" pitchFamily="2" charset="-122"/>
              </a:rPr>
              <a:t>和</a:t>
            </a:r>
            <a:r>
              <a:rPr lang="en-US" altLang="x-none" sz="2000" u="none" baseline="0" dirty="0">
                <a:solidFill>
                  <a:schemeClr val="tx1"/>
                </a:solidFill>
                <a:latin typeface="Calibri" panose="020F0502020204030204" pitchFamily="2" charset="0"/>
                <a:ea typeface="宋体" panose="02010600030101010101" pitchFamily="2" charset="-122"/>
              </a:rPr>
              <a:t>_blank</a:t>
            </a:r>
            <a:r>
              <a:rPr lang="zh-CN" altLang="en-US" sz="2000" u="none" baseline="0" dirty="0">
                <a:solidFill>
                  <a:schemeClr val="tx1"/>
                </a:solidFill>
                <a:latin typeface="Calibri" panose="020F0502020204030204" pitchFamily="2" charset="0"/>
                <a:ea typeface="宋体" panose="02010600030101010101" pitchFamily="2" charset="-122"/>
              </a:rPr>
              <a:t>两种，其中</a:t>
            </a:r>
            <a:r>
              <a:rPr lang="en-US" altLang="x-none" sz="2000" u="none" baseline="0" dirty="0">
                <a:solidFill>
                  <a:schemeClr val="tx1"/>
                </a:solidFill>
                <a:latin typeface="Calibri" panose="020F0502020204030204" pitchFamily="2" charset="0"/>
                <a:ea typeface="宋体" panose="02010600030101010101" pitchFamily="2" charset="-122"/>
              </a:rPr>
              <a:t>_self</a:t>
            </a:r>
            <a:r>
              <a:rPr lang="zh-CN" altLang="en-US" sz="2000" u="none" baseline="0" dirty="0">
                <a:solidFill>
                  <a:schemeClr val="tx1"/>
                </a:solidFill>
                <a:latin typeface="Calibri" panose="020F0502020204030204" pitchFamily="2" charset="0"/>
                <a:ea typeface="宋体" panose="02010600030101010101" pitchFamily="2" charset="-122"/>
              </a:rPr>
              <a:t>为默认值，</a:t>
            </a:r>
            <a:r>
              <a:rPr lang="en-US" altLang="x-none" sz="2000" u="none" baseline="0" dirty="0">
                <a:solidFill>
                  <a:schemeClr val="tx1"/>
                </a:solidFill>
                <a:latin typeface="Calibri" panose="020F0502020204030204" pitchFamily="2" charset="0"/>
                <a:ea typeface="宋体" panose="02010600030101010101" pitchFamily="2" charset="-122"/>
              </a:rPr>
              <a:t>_blank</a:t>
            </a:r>
            <a:r>
              <a:rPr lang="zh-CN" altLang="en-US" sz="2000" u="none" baseline="0" dirty="0">
                <a:solidFill>
                  <a:schemeClr val="tx1"/>
                </a:solidFill>
                <a:latin typeface="Calibri" panose="020F0502020204030204" pitchFamily="2" charset="0"/>
                <a:ea typeface="宋体" panose="02010600030101010101" pitchFamily="2" charset="-122"/>
              </a:rPr>
              <a:t>为在新窗口中打开方式。</a:t>
            </a:r>
            <a:endParaRPr lang="zh-CN" altLang="en-US"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lnSpc>
                <a:spcPct val="150000"/>
              </a:lnSpc>
              <a:spcBef>
                <a:spcPct val="0"/>
              </a:spcBef>
              <a:spcAft>
                <a:spcPct val="0"/>
              </a:spcAft>
              <a:buFont typeface="Wingdings" panose="05000000000000000000" pitchFamily="2" charset="2"/>
              <a:buChar char="l"/>
            </a:pPr>
            <a:r>
              <a:rPr lang="zh-CN" altLang="en-US" sz="2000" u="none" baseline="0" dirty="0">
                <a:solidFill>
                  <a:schemeClr val="tx1"/>
                </a:solidFill>
                <a:latin typeface="Calibri" panose="020F0502020204030204" pitchFamily="2" charset="0"/>
                <a:ea typeface="宋体" panose="02010600030101010101" pitchFamily="2" charset="-122"/>
              </a:rPr>
              <a:t>&lt;base /&gt;   可以设置整体链接的打开状态</a:t>
            </a:r>
            <a:endParaRPr lang="zh-CN" altLang="en-US"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lnSpc>
                <a:spcPct val="150000"/>
              </a:lnSpc>
              <a:spcBef>
                <a:spcPct val="0"/>
              </a:spcBef>
              <a:spcAft>
                <a:spcPct val="0"/>
              </a:spcAft>
              <a:buFont typeface="Wingdings" panose="05000000000000000000" pitchFamily="2" charset="2"/>
              <a:buChar char="l"/>
            </a:pPr>
            <a:endParaRPr lang="zh-CN" altLang="en-US" sz="2000" u="none" baseline="0" dirty="0">
              <a:solidFill>
                <a:schemeClr val="tx1"/>
              </a:solidFill>
              <a:latin typeface="Calibri" panose="020F0502020204030204" pitchFamily="2"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超链接注意事项</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58370"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8371"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58372"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8373" name="矩形 5"/>
          <p:cNvSpPr/>
          <p:nvPr/>
        </p:nvSpPr>
        <p:spPr>
          <a:xfrm>
            <a:off x="3551238" y="1704975"/>
            <a:ext cx="1346200" cy="508000"/>
          </a:xfrm>
          <a:prstGeom prst="rect">
            <a:avLst/>
          </a:prstGeom>
          <a:noFill/>
          <a:ln w="9525">
            <a:noFill/>
          </a:ln>
        </p:spPr>
        <p:txBody>
          <a:bodyPr wrap="none" anchor="t">
            <a:spAutoFit/>
          </a:bodyPr>
          <a:p>
            <a:pPr eaLnBrk="0" hangingPunct="0">
              <a:lnSpc>
                <a:spcPct val="150000"/>
              </a:lnSpc>
            </a:pPr>
            <a:r>
              <a:rPr lang="zh-CN" altLang="en-US" b="1" dirty="0">
                <a:solidFill>
                  <a:srgbClr val="009ED6"/>
                </a:solidFill>
                <a:latin typeface="Calibri" panose="020F0502020204030204" pitchFamily="2" charset="0"/>
                <a:ea typeface="宋体" panose="02010600030101010101" pitchFamily="2" charset="-122"/>
              </a:rPr>
              <a:t>创建超链接</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58374" name="圆角矩形 3"/>
          <p:cNvSpPr/>
          <p:nvPr/>
        </p:nvSpPr>
        <p:spPr>
          <a:xfrm>
            <a:off x="684213" y="2420938"/>
            <a:ext cx="7683500" cy="3138487"/>
          </a:xfrm>
          <a:prstGeom prst="roundRect">
            <a:avLst>
              <a:gd name="adj" fmla="val 16667"/>
            </a:avLst>
          </a:prstGeom>
          <a:solidFill>
            <a:srgbClr val="A3D3FF"/>
          </a:solidFill>
          <a:ln w="9525">
            <a:noFill/>
          </a:ln>
        </p:spPr>
        <p:txBody>
          <a:bodyPr anchor="ctr"/>
          <a:p>
            <a:pPr marL="285750" indent="-285750" eaLnBrk="0" hangingPunct="0">
              <a:lnSpc>
                <a:spcPct val="200000"/>
              </a:lnSpc>
            </a:pPr>
            <a:r>
              <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rPr>
              <a:t>注意</a:t>
            </a:r>
            <a:r>
              <a:rPr lang="en-US" altLang="x-none" b="1" dirty="0">
                <a:solidFill>
                  <a:srgbClr val="FF0000"/>
                </a:solidFill>
                <a:latin typeface="Arial" panose="020B0604020202020204" pitchFamily="34" charset="0"/>
                <a:ea typeface="宋体" panose="02010600030101010101" pitchFamily="2" charset="-122"/>
                <a:sym typeface="Arial" panose="020B0604020202020204" pitchFamily="34" charset="0"/>
              </a:rPr>
              <a:t>:</a:t>
            </a:r>
            <a:endParaRPr lang="zh-CN" altLang="en-US"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marL="285750" indent="-285750" eaLnBrk="0" hangingPunct="0">
              <a:lnSpc>
                <a:spcPct val="200000"/>
              </a:lnSpc>
              <a:buChar char="•"/>
            </a:pP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暂时没有确定链接目标时，通常将</a:t>
            </a:r>
            <a:r>
              <a:rPr lang="en-US" altLang="x-none" dirty="0">
                <a:solidFill>
                  <a:srgbClr val="000000"/>
                </a:solidFill>
                <a:latin typeface="Arial" panose="020B0604020202020204" pitchFamily="34" charset="0"/>
                <a:ea typeface="宋体" panose="02010600030101010101" pitchFamily="2" charset="-122"/>
                <a:sym typeface="Arial" panose="020B0604020202020204" pitchFamily="34" charset="0"/>
              </a:rPr>
              <a:t>&lt;a&gt;</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标记的</a:t>
            </a:r>
            <a:r>
              <a:rPr lang="en-US" altLang="x-none" dirty="0">
                <a:solidFill>
                  <a:srgbClr val="000000"/>
                </a:solidFill>
                <a:latin typeface="Arial" panose="020B0604020202020204" pitchFamily="34" charset="0"/>
                <a:ea typeface="宋体" panose="02010600030101010101" pitchFamily="2" charset="-122"/>
                <a:sym typeface="Arial" panose="020B0604020202020204" pitchFamily="34" charset="0"/>
              </a:rPr>
              <a:t>href</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属性值定义为</a:t>
            </a:r>
            <a:r>
              <a:rPr lang="en-US" altLang="x-none"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即</a:t>
            </a:r>
            <a:r>
              <a:rPr lang="en-US" altLang="x-none" dirty="0">
                <a:solidFill>
                  <a:srgbClr val="000000"/>
                </a:solidFill>
                <a:latin typeface="Arial" panose="020B0604020202020204" pitchFamily="34" charset="0"/>
                <a:ea typeface="宋体" panose="02010600030101010101" pitchFamily="2" charset="-122"/>
                <a:sym typeface="Arial" panose="020B0604020202020204" pitchFamily="34" charset="0"/>
              </a:rPr>
              <a:t>href="#")</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，表示该链接暂时为一个空链接。</a:t>
            </a:r>
            <a:endParaRPr lang="en-US" altLang="x-none"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marL="285750" indent="-285750" eaLnBrk="0" hangingPunct="0">
              <a:lnSpc>
                <a:spcPct val="200000"/>
              </a:lnSpc>
              <a:buChar char="•"/>
            </a:pP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不仅可以创建文本超链接，在网页中各种网页元素，如图像、表格、音频、视频等都可以添加超链接。</a:t>
            </a:r>
            <a:endParaRPr lang="zh-CN" altLang="en-US" b="1"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锚点链接</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59394"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9395"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59396"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59397" name="矩形 5"/>
          <p:cNvSpPr/>
          <p:nvPr/>
        </p:nvSpPr>
        <p:spPr>
          <a:xfrm>
            <a:off x="3779838" y="1700213"/>
            <a:ext cx="1114425" cy="508000"/>
          </a:xfrm>
          <a:prstGeom prst="rect">
            <a:avLst/>
          </a:prstGeom>
          <a:noFill/>
          <a:ln w="9525">
            <a:noFill/>
          </a:ln>
        </p:spPr>
        <p:txBody>
          <a:bodyPr wrap="none" anchor="t">
            <a:spAutoFit/>
          </a:bodyPr>
          <a:p>
            <a:pPr eaLnBrk="0" hangingPunct="0">
              <a:lnSpc>
                <a:spcPct val="150000"/>
              </a:lnSpc>
            </a:pPr>
            <a:r>
              <a:rPr lang="zh-CN" altLang="en-US" b="1" dirty="0">
                <a:solidFill>
                  <a:srgbClr val="009ED6"/>
                </a:solidFill>
                <a:latin typeface="Calibri" panose="020F0502020204030204" pitchFamily="2" charset="0"/>
                <a:ea typeface="宋体" panose="02010600030101010101" pitchFamily="2" charset="-122"/>
              </a:rPr>
              <a:t>锚点链接</a:t>
            </a:r>
            <a:endParaRPr lang="en-US" altLang="x-none" b="1" dirty="0">
              <a:solidFill>
                <a:srgbClr val="009ED6"/>
              </a:solidFill>
              <a:latin typeface="Calibri" panose="020F0502020204030204" pitchFamily="2" charset="0"/>
              <a:ea typeface="宋体" panose="02010600030101010101" pitchFamily="2" charset="-122"/>
            </a:endParaRPr>
          </a:p>
        </p:txBody>
      </p:sp>
      <p:sp>
        <p:nvSpPr>
          <p:cNvPr id="59398" name="矩形 6"/>
          <p:cNvSpPr/>
          <p:nvPr/>
        </p:nvSpPr>
        <p:spPr>
          <a:xfrm>
            <a:off x="900113" y="2235200"/>
            <a:ext cx="7632700" cy="1939925"/>
          </a:xfrm>
          <a:prstGeom prst="rect">
            <a:avLst/>
          </a:prstGeom>
          <a:noFill/>
          <a:ln w="9525">
            <a:noFill/>
          </a:ln>
        </p:spPr>
        <p:txBody>
          <a:bodyPr anchor="t">
            <a:spAutoFit/>
          </a:bodyPr>
          <a:p>
            <a:pPr lvl="1" indent="0" algn="l" eaLnBrk="1" fontAlgn="base" latinLnBrk="0" hangingPunct="1">
              <a:lnSpc>
                <a:spcPct val="150000"/>
              </a:lnSpc>
              <a:spcBef>
                <a:spcPct val="0"/>
              </a:spcBef>
              <a:spcAft>
                <a:spcPct val="0"/>
              </a:spcAft>
              <a:buFont typeface="Arial" panose="020B0604020202020204" pitchFamily="34" charset="0"/>
              <a:buNone/>
            </a:pPr>
            <a:r>
              <a:rPr lang="zh-CN" altLang="en-US" sz="2000" u="none" baseline="0" dirty="0">
                <a:solidFill>
                  <a:schemeClr val="tx1"/>
                </a:solidFill>
                <a:latin typeface="Calibri" panose="020F0502020204030204" pitchFamily="2" charset="0"/>
                <a:ea typeface="宋体" panose="02010600030101010101" pitchFamily="2" charset="-122"/>
              </a:rPr>
              <a:t>通过创建锚点链接，用户能够快速定位到目标内容。</a:t>
            </a:r>
            <a:endParaRPr lang="en-US" altLang="x-none"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lnSpc>
                <a:spcPct val="150000"/>
              </a:lnSpc>
              <a:spcBef>
                <a:spcPct val="0"/>
              </a:spcBef>
              <a:spcAft>
                <a:spcPct val="0"/>
              </a:spcAft>
              <a:buFont typeface="Arial" panose="020B0604020202020204" pitchFamily="34" charset="0"/>
              <a:buNone/>
            </a:pPr>
            <a:r>
              <a:rPr lang="zh-CN" altLang="en-US" sz="2000" u="none" baseline="0" dirty="0">
                <a:solidFill>
                  <a:schemeClr val="tx1"/>
                </a:solidFill>
                <a:latin typeface="Calibri" panose="020F0502020204030204" pitchFamily="2" charset="0"/>
                <a:ea typeface="宋体" panose="02010600030101010101" pitchFamily="2" charset="-122"/>
              </a:rPr>
              <a:t>创建锚点链接分为两步：</a:t>
            </a:r>
            <a:endParaRPr lang="en-US" altLang="x-none"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lnSpc>
                <a:spcPct val="150000"/>
              </a:lnSpc>
              <a:spcBef>
                <a:spcPct val="0"/>
              </a:spcBef>
              <a:spcAft>
                <a:spcPct val="0"/>
              </a:spcAft>
              <a:buFont typeface="Wingdings" panose="05000000000000000000" pitchFamily="2" charset="2"/>
              <a:buChar char="l"/>
            </a:pPr>
            <a:r>
              <a:rPr lang="zh-CN" altLang="en-US" sz="2000" u="none" baseline="0" dirty="0">
                <a:solidFill>
                  <a:schemeClr val="tx1"/>
                </a:solidFill>
                <a:latin typeface="Calibri" panose="020F0502020204030204" pitchFamily="2" charset="0"/>
                <a:ea typeface="宋体" panose="02010600030101010101" pitchFamily="2" charset="-122"/>
              </a:rPr>
              <a:t>使用“</a:t>
            </a:r>
            <a:r>
              <a:rPr lang="en-US" altLang="x-none" sz="2000" u="none" baseline="0" dirty="0">
                <a:solidFill>
                  <a:schemeClr val="tx1"/>
                </a:solidFill>
                <a:latin typeface="Calibri" panose="020F0502020204030204" pitchFamily="2" charset="0"/>
                <a:ea typeface="宋体" panose="02010600030101010101" pitchFamily="2" charset="-122"/>
              </a:rPr>
              <a:t>&lt;a href=”#id</a:t>
            </a:r>
            <a:r>
              <a:rPr lang="zh-CN" altLang="en-US" sz="2000" u="none" baseline="0" dirty="0">
                <a:solidFill>
                  <a:schemeClr val="tx1"/>
                </a:solidFill>
                <a:latin typeface="Calibri" panose="020F0502020204030204" pitchFamily="2" charset="0"/>
                <a:ea typeface="宋体" panose="02010600030101010101" pitchFamily="2" charset="-122"/>
              </a:rPr>
              <a:t>名</a:t>
            </a:r>
            <a:r>
              <a:rPr lang="en-US" altLang="x-none" sz="2000" u="none" baseline="0" dirty="0">
                <a:solidFill>
                  <a:schemeClr val="tx1"/>
                </a:solidFill>
                <a:latin typeface="Calibri" panose="020F0502020204030204" pitchFamily="2" charset="0"/>
                <a:ea typeface="宋体" panose="02010600030101010101" pitchFamily="2" charset="-122"/>
              </a:rPr>
              <a:t>“&gt;</a:t>
            </a:r>
            <a:r>
              <a:rPr lang="zh-CN" altLang="en-US" sz="2000" u="none" baseline="0" dirty="0">
                <a:solidFill>
                  <a:schemeClr val="tx1"/>
                </a:solidFill>
                <a:latin typeface="Calibri" panose="020F0502020204030204" pitchFamily="2" charset="0"/>
                <a:ea typeface="宋体" panose="02010600030101010101" pitchFamily="2" charset="-122"/>
              </a:rPr>
              <a:t>链接文本</a:t>
            </a:r>
            <a:r>
              <a:rPr lang="en-US" altLang="x-none" sz="2000" u="none" baseline="0" dirty="0">
                <a:solidFill>
                  <a:schemeClr val="tx1"/>
                </a:solidFill>
                <a:latin typeface="Calibri" panose="020F0502020204030204" pitchFamily="2" charset="0"/>
                <a:ea typeface="宋体" panose="02010600030101010101" pitchFamily="2" charset="-122"/>
              </a:rPr>
              <a:t>&lt;/a&gt;</a:t>
            </a:r>
            <a:r>
              <a:rPr lang="zh-CN" altLang="en-US" sz="2000" u="none" baseline="0" dirty="0">
                <a:solidFill>
                  <a:schemeClr val="tx1"/>
                </a:solidFill>
                <a:latin typeface="Calibri" panose="020F0502020204030204" pitchFamily="2" charset="0"/>
                <a:ea typeface="宋体" panose="02010600030101010101" pitchFamily="2" charset="-122"/>
              </a:rPr>
              <a:t>”创建链接文本。</a:t>
            </a:r>
            <a:endParaRPr lang="zh-CN" altLang="en-US" sz="2000" u="none" baseline="0" dirty="0">
              <a:solidFill>
                <a:schemeClr val="tx1"/>
              </a:solidFill>
              <a:latin typeface="Calibri" panose="020F0502020204030204" pitchFamily="2" charset="0"/>
              <a:ea typeface="宋体" panose="02010600030101010101" pitchFamily="2" charset="-122"/>
            </a:endParaRPr>
          </a:p>
          <a:p>
            <a:pPr lvl="1" indent="0" algn="l" eaLnBrk="1" fontAlgn="base" latinLnBrk="0" hangingPunct="1">
              <a:lnSpc>
                <a:spcPct val="150000"/>
              </a:lnSpc>
              <a:spcBef>
                <a:spcPct val="0"/>
              </a:spcBef>
              <a:spcAft>
                <a:spcPct val="0"/>
              </a:spcAft>
              <a:buFont typeface="Wingdings" panose="05000000000000000000" pitchFamily="2" charset="2"/>
              <a:buChar char="l"/>
            </a:pPr>
            <a:r>
              <a:rPr lang="zh-CN" altLang="en-US" sz="2000" u="none" baseline="0" dirty="0">
                <a:solidFill>
                  <a:schemeClr val="tx1"/>
                </a:solidFill>
                <a:latin typeface="Calibri" panose="020F0502020204030204" pitchFamily="2" charset="0"/>
                <a:ea typeface="宋体" panose="02010600030101010101" pitchFamily="2" charset="-122"/>
              </a:rPr>
              <a:t>使用相应的</a:t>
            </a:r>
            <a:r>
              <a:rPr lang="en-US" altLang="x-none" sz="2000" u="none" baseline="0" dirty="0">
                <a:solidFill>
                  <a:schemeClr val="tx1"/>
                </a:solidFill>
                <a:latin typeface="Calibri" panose="020F0502020204030204" pitchFamily="2" charset="0"/>
                <a:ea typeface="宋体" panose="02010600030101010101" pitchFamily="2" charset="-122"/>
              </a:rPr>
              <a:t>id</a:t>
            </a:r>
            <a:r>
              <a:rPr lang="zh-CN" altLang="en-US" sz="2000" u="none" baseline="0" dirty="0">
                <a:solidFill>
                  <a:schemeClr val="tx1"/>
                </a:solidFill>
                <a:latin typeface="Calibri" panose="020F0502020204030204" pitchFamily="2" charset="0"/>
                <a:ea typeface="宋体" panose="02010600030101010101" pitchFamily="2" charset="-122"/>
              </a:rPr>
              <a:t>名标注跳转目标的位置。</a:t>
            </a:r>
            <a:endParaRPr lang="zh-CN" altLang="en-US" sz="2000" u="none" baseline="0" dirty="0">
              <a:solidFill>
                <a:schemeClr val="tx1"/>
              </a:solidFill>
              <a:latin typeface="Calibri" panose="020F0502020204030204" pitchFamily="2" charset="0"/>
              <a:ea typeface="宋体" panose="02010600030101010101" pitchFamily="2" charset="-122"/>
            </a:endParaRPr>
          </a:p>
        </p:txBody>
      </p:sp>
      <p:sp>
        <p:nvSpPr>
          <p:cNvPr id="59399" name="文本框 53255"/>
          <p:cNvSpPr txBox="1"/>
          <p:nvPr/>
        </p:nvSpPr>
        <p:spPr>
          <a:xfrm>
            <a:off x="755650" y="5445125"/>
            <a:ext cx="7104063" cy="366713"/>
          </a:xfrm>
          <a:prstGeom prst="rect">
            <a:avLst/>
          </a:prstGeom>
          <a:noFill/>
          <a:ln w="9525">
            <a:noFill/>
          </a:ln>
        </p:spPr>
        <p:txBody>
          <a:bodyPr anchor="t">
            <a:spAutoFit/>
          </a:bodyPr>
          <a:p>
            <a:pPr eaLnBrk="0" hangingPunct="0"/>
            <a:endParaRPr>
              <a:latin typeface="Calibri" panose="020F0502020204030204" pitchFamily="2" charset="0"/>
              <a:ea typeface="宋体" panose="02010600030101010101" pitchFamily="2" charset="-122"/>
            </a:endParaRPr>
          </a:p>
        </p:txBody>
      </p:sp>
      <p:sp>
        <p:nvSpPr>
          <p:cNvPr id="59400" name="文本框 53256"/>
          <p:cNvSpPr txBox="1"/>
          <p:nvPr/>
        </p:nvSpPr>
        <p:spPr>
          <a:xfrm>
            <a:off x="466725" y="5013325"/>
            <a:ext cx="8097838" cy="1309688"/>
          </a:xfrm>
          <a:prstGeom prst="rect">
            <a:avLst/>
          </a:prstGeom>
          <a:noFill/>
          <a:ln w="9525">
            <a:noFill/>
          </a:ln>
        </p:spPr>
        <p:txBody>
          <a:bodyPr anchor="t">
            <a:spAutoFit/>
          </a:bodyPr>
          <a:p>
            <a:pPr eaLnBrk="0" hangingPunct="0"/>
            <a:r>
              <a:rPr lang="zh-CN" altLang="en-US" sz="4000" dirty="0">
                <a:solidFill>
                  <a:schemeClr val="accent2"/>
                </a:solidFill>
                <a:latin typeface="Calibri" panose="020F0502020204030204" pitchFamily="2" charset="0"/>
                <a:ea typeface="宋体" panose="02010600030101010101" pitchFamily="2" charset="-122"/>
              </a:rPr>
              <a:t>春夏秋冬四季轮换案例小练习一把！</a:t>
            </a:r>
            <a:r>
              <a:rPr lang="zh-CN" altLang="en-US" dirty="0">
                <a:solidFill>
                  <a:schemeClr val="accent2"/>
                </a:solidFill>
                <a:latin typeface="Calibri" panose="020F0502020204030204" pitchFamily="2" charset="0"/>
                <a:ea typeface="宋体" panose="02010600030101010101" pitchFamily="2" charset="-122"/>
              </a:rPr>
              <a:t>（background）</a:t>
            </a:r>
            <a:endParaRPr lang="zh-CN" altLang="en-US" dirty="0">
              <a:solidFill>
                <a:schemeClr val="accent2"/>
              </a:solidFill>
              <a:latin typeface="Calibri" panose="020F0502020204030204" pitchFamily="2" charset="0"/>
              <a:ea typeface="宋体" panose="02010600030101010101" pitchFamily="2" charset="-122"/>
            </a:endParaRPr>
          </a:p>
        </p:txBody>
      </p:sp>
      <p:sp>
        <p:nvSpPr>
          <p:cNvPr id="59401" name="文本框 53257"/>
          <p:cNvSpPr txBox="1"/>
          <p:nvPr/>
        </p:nvSpPr>
        <p:spPr>
          <a:xfrm>
            <a:off x="466725" y="4005263"/>
            <a:ext cx="8466138" cy="914400"/>
          </a:xfrm>
          <a:prstGeom prst="rect">
            <a:avLst/>
          </a:prstGeom>
          <a:noFill/>
          <a:ln w="9525">
            <a:noFill/>
          </a:ln>
        </p:spPr>
        <p:txBody>
          <a:bodyPr anchor="t">
            <a:spAutoFit/>
          </a:bodyPr>
          <a:p>
            <a:pPr eaLnBrk="0" hangingPunct="0"/>
            <a:r>
              <a:rPr lang="zh-CN" altLang="en-US" b="1" dirty="0">
                <a:solidFill>
                  <a:srgbClr val="FF0000"/>
                </a:solidFill>
                <a:latin typeface="Calibri" panose="020F0502020204030204" pitchFamily="2" charset="0"/>
                <a:ea typeface="宋体" panose="02010600030101010101" pitchFamily="2" charset="-122"/>
              </a:rPr>
              <a:t>              超链接也可以做下载的功能，但是不推荐</a:t>
            </a:r>
            <a:endParaRPr lang="zh-CN" altLang="en-US" b="1" dirty="0">
              <a:solidFill>
                <a:srgbClr val="FF0000"/>
              </a:solidFill>
              <a:latin typeface="Calibri" panose="020F0502020204030204" pitchFamily="2" charset="0"/>
              <a:ea typeface="宋体" panose="02010600030101010101" pitchFamily="2" charset="-122"/>
            </a:endParaRPr>
          </a:p>
          <a:p>
            <a:pPr eaLnBrk="0" hangingPunct="0"/>
            <a:r>
              <a:rPr lang="zh-CN" altLang="en-US" b="1" dirty="0">
                <a:solidFill>
                  <a:srgbClr val="FF0000"/>
                </a:solidFill>
                <a:latin typeface="Calibri" panose="020F0502020204030204" pitchFamily="2" charset="0"/>
                <a:ea typeface="宋体" panose="02010600030101010101" pitchFamily="2" charset="-122"/>
              </a:rPr>
              <a:t>   </a:t>
            </a:r>
            <a:endParaRPr lang="zh-CN" altLang="en-US" b="1" dirty="0">
              <a:solidFill>
                <a:srgbClr val="FF0000"/>
              </a:solidFill>
              <a:latin typeface="Calibri" panose="020F0502020204030204" pitchFamily="2" charset="0"/>
              <a:ea typeface="宋体" panose="02010600030101010101" pitchFamily="2" charset="-122"/>
            </a:endParaRPr>
          </a:p>
          <a:p>
            <a:pPr eaLnBrk="0" hangingPunct="0"/>
            <a:r>
              <a:rPr lang="zh-CN" altLang="en-US" b="1" dirty="0">
                <a:solidFill>
                  <a:srgbClr val="FF0000"/>
                </a:solidFill>
                <a:latin typeface="Calibri" panose="020F0502020204030204" pitchFamily="2" charset="0"/>
                <a:ea typeface="宋体" panose="02010600030101010101" pitchFamily="2" charset="-122"/>
              </a:rPr>
              <a:t>               &lt;a href="1.rar"&gt;下载&lt;/&gt;</a:t>
            </a:r>
            <a:endParaRPr lang="zh-CN" altLang="en-US" b="1" dirty="0">
              <a:solidFill>
                <a:srgbClr val="FF0000"/>
              </a:solidFill>
              <a:latin typeface="Calibri" panose="020F0502020204030204" pitchFamily="2"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日期占位符 3"/>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9218" name="页脚占位符 4"/>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9219" name="灯片编号占位符 5"/>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9220" name="标题 6"/>
          <p:cNvSpPr>
            <a:spLocks noGrp="1"/>
          </p:cNvSpPr>
          <p:nvPr>
            <p:ph type="title"/>
          </p:nvPr>
        </p:nvSpPr>
        <p:spPr>
          <a:xfrm>
            <a:off x="628650" y="581025"/>
            <a:ext cx="7886700" cy="963613"/>
          </a:xfrm>
          <a:prstGeom prst="rect">
            <a:avLst/>
          </a:prstGeom>
          <a:noFill/>
          <a:ln w="9525">
            <a:noFill/>
          </a:ln>
        </p:spPr>
        <p:txBody>
          <a:bodyPr anchor="b"/>
          <a:p>
            <a:pPr algn="l" eaLnBrk="1" hangingPunct="1"/>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网页介绍</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9221" name="TextBox 1"/>
          <p:cNvSpPr txBox="1"/>
          <p:nvPr/>
        </p:nvSpPr>
        <p:spPr>
          <a:xfrm>
            <a:off x="538163" y="1700213"/>
            <a:ext cx="7993062" cy="893762"/>
          </a:xfrm>
          <a:prstGeom prst="rect">
            <a:avLst/>
          </a:prstGeom>
          <a:noFill/>
          <a:ln w="9525">
            <a:noFill/>
          </a:ln>
        </p:spPr>
        <p:txBody>
          <a:bodyPr anchor="t">
            <a:spAutoFit/>
          </a:bodyPr>
          <a:p>
            <a:pPr eaLnBrk="0" hangingPunct="0"/>
            <a:r>
              <a:rPr lang="en-US" altLang="x-none" sz="2800" dirty="0">
                <a:latin typeface="Calibri" panose="020F0502020204030204" pitchFamily="2" charset="0"/>
                <a:ea typeface="宋体" panose="02010600030101010101" pitchFamily="2" charset="-122"/>
              </a:rPr>
              <a:t>1</a:t>
            </a:r>
            <a:r>
              <a:rPr lang="zh-CN" altLang="en-US" sz="2800" dirty="0">
                <a:latin typeface="Calibri" panose="020F0502020204030204" pitchFamily="2" charset="0"/>
                <a:ea typeface="宋体" panose="02010600030101010101" pitchFamily="2" charset="-122"/>
              </a:rPr>
              <a:t>：认识网页</a:t>
            </a:r>
            <a:endParaRPr lang="en-US" altLang="x-none" sz="2800" dirty="0">
              <a:latin typeface="Calibri" panose="020F0502020204030204" pitchFamily="2" charset="0"/>
              <a:ea typeface="宋体" panose="02010600030101010101" pitchFamily="2" charset="-122"/>
            </a:endParaRPr>
          </a:p>
          <a:p>
            <a:pPr eaLnBrk="0" hangingPunct="0"/>
            <a:r>
              <a:rPr lang="en-US" altLang="x-none" sz="2400" dirty="0">
                <a:latin typeface="Calibri" panose="020F0502020204030204" pitchFamily="2" charset="0"/>
                <a:ea typeface="宋体" panose="02010600030101010101" pitchFamily="2" charset="-122"/>
              </a:rPr>
              <a:t>     </a:t>
            </a:r>
            <a:r>
              <a:rPr lang="zh-CN" altLang="en-US" sz="2400" dirty="0">
                <a:latin typeface="Calibri" panose="020F0502020204030204" pitchFamily="2" charset="0"/>
                <a:ea typeface="宋体" panose="02010600030101010101" pitchFamily="2" charset="-122"/>
              </a:rPr>
              <a:t>以百度首页，淘宝首页，新浪首页为例认识网页</a:t>
            </a:r>
            <a:endParaRPr lang="zh-CN" altLang="en-US" sz="2400" dirty="0">
              <a:latin typeface="Calibri" panose="020F0502020204030204" pitchFamily="2" charset="0"/>
              <a:ea typeface="宋体" panose="02010600030101010101" pitchFamily="2" charset="-122"/>
            </a:endParaRPr>
          </a:p>
        </p:txBody>
      </p:sp>
      <p:pic>
        <p:nvPicPr>
          <p:cNvPr id="9223" name="Picture 6"/>
          <p:cNvPicPr>
            <a:picLocks noChangeAspect="1"/>
          </p:cNvPicPr>
          <p:nvPr/>
        </p:nvPicPr>
        <p:blipFill>
          <a:blip r:embed="rId1"/>
          <a:stretch>
            <a:fillRect/>
          </a:stretch>
        </p:blipFill>
        <p:spPr>
          <a:xfrm>
            <a:off x="223838" y="2593975"/>
            <a:ext cx="8761412" cy="3267075"/>
          </a:xfrm>
          <a:prstGeom prst="rect">
            <a:avLst/>
          </a:prstGeom>
          <a:noFill/>
          <a:ln w="9525">
            <a:noFill/>
          </a:ln>
        </p:spPr>
      </p:pic>
      <p:pic>
        <p:nvPicPr>
          <p:cNvPr id="9224" name="Picture 7"/>
          <p:cNvPicPr>
            <a:picLocks noChangeAspect="1"/>
          </p:cNvPicPr>
          <p:nvPr/>
        </p:nvPicPr>
        <p:blipFill>
          <a:blip r:embed="rId2"/>
          <a:stretch>
            <a:fillRect/>
          </a:stretch>
        </p:blipFill>
        <p:spPr>
          <a:xfrm>
            <a:off x="-11112" y="2593975"/>
            <a:ext cx="9093200" cy="3138488"/>
          </a:xfrm>
          <a:prstGeom prst="rect">
            <a:avLst/>
          </a:prstGeom>
          <a:noFill/>
          <a:ln w="9525">
            <a:noFill/>
          </a:ln>
        </p:spPr>
      </p:pic>
      <p:pic>
        <p:nvPicPr>
          <p:cNvPr id="9225" name="Picture 11"/>
          <p:cNvPicPr>
            <a:picLocks noChangeAspect="1"/>
          </p:cNvPicPr>
          <p:nvPr/>
        </p:nvPicPr>
        <p:blipFill>
          <a:blip r:embed="rId3"/>
          <a:stretch>
            <a:fillRect/>
          </a:stretch>
        </p:blipFill>
        <p:spPr>
          <a:xfrm>
            <a:off x="0" y="2544763"/>
            <a:ext cx="9082088" cy="3333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3"/>
                                        </p:tgtEl>
                                        <p:attrNameLst>
                                          <p:attrName>style.visibility</p:attrName>
                                        </p:attrNameLst>
                                      </p:cBhvr>
                                      <p:to>
                                        <p:strVal val="visible"/>
                                      </p:to>
                                    </p:set>
                                    <p:anim calcmode="lin" valueType="num">
                                      <p:cBhvr additive="base">
                                        <p:cTn id="7" dur="500" fill="hold"/>
                                        <p:tgtEl>
                                          <p:spTgt spid="9223"/>
                                        </p:tgtEl>
                                        <p:attrNameLst>
                                          <p:attrName>ppt_x</p:attrName>
                                        </p:attrNameLst>
                                      </p:cBhvr>
                                      <p:tavLst>
                                        <p:tav tm="0">
                                          <p:val>
                                            <p:strVal val="#ppt_x"/>
                                          </p:val>
                                        </p:tav>
                                        <p:tav tm="100000">
                                          <p:val>
                                            <p:strVal val="#ppt_x"/>
                                          </p:val>
                                        </p:tav>
                                      </p:tavLst>
                                    </p:anim>
                                    <p:anim calcmode="lin" valueType="num">
                                      <p:cBhvr additive="base">
                                        <p:cTn id="8"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24"/>
                                        </p:tgtEl>
                                        <p:attrNameLst>
                                          <p:attrName>style.visibility</p:attrName>
                                        </p:attrNameLst>
                                      </p:cBhvr>
                                      <p:to>
                                        <p:strVal val="visible"/>
                                      </p:to>
                                    </p:set>
                                    <p:anim calcmode="lin" valueType="num">
                                      <p:cBhvr additive="base">
                                        <p:cTn id="13" dur="500" fill="hold"/>
                                        <p:tgtEl>
                                          <p:spTgt spid="9224"/>
                                        </p:tgtEl>
                                        <p:attrNameLst>
                                          <p:attrName>ppt_x</p:attrName>
                                        </p:attrNameLst>
                                      </p:cBhvr>
                                      <p:tavLst>
                                        <p:tav tm="0">
                                          <p:val>
                                            <p:strVal val="#ppt_x"/>
                                          </p:val>
                                        </p:tav>
                                        <p:tav tm="100000">
                                          <p:val>
                                            <p:strVal val="#ppt_x"/>
                                          </p:val>
                                        </p:tav>
                                      </p:tavLst>
                                    </p:anim>
                                    <p:anim calcmode="lin" valueType="num">
                                      <p:cBhvr additive="base">
                                        <p:cTn id="14" dur="500" fill="hold"/>
                                        <p:tgtEl>
                                          <p:spTgt spid="92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25"/>
                                        </p:tgtEl>
                                        <p:attrNameLst>
                                          <p:attrName>style.visibility</p:attrName>
                                        </p:attrNameLst>
                                      </p:cBhvr>
                                      <p:to>
                                        <p:strVal val="visible"/>
                                      </p:to>
                                    </p:set>
                                    <p:anim calcmode="lin" valueType="num">
                                      <p:cBhvr additive="base">
                                        <p:cTn id="19" dur="500" fill="hold"/>
                                        <p:tgtEl>
                                          <p:spTgt spid="9225"/>
                                        </p:tgtEl>
                                        <p:attrNameLst>
                                          <p:attrName>ppt_x</p:attrName>
                                        </p:attrNameLst>
                                      </p:cBhvr>
                                      <p:tavLst>
                                        <p:tav tm="0">
                                          <p:val>
                                            <p:strVal val="#ppt_x"/>
                                          </p:val>
                                        </p:tav>
                                        <p:tav tm="100000">
                                          <p:val>
                                            <p:strVal val="#ppt_x"/>
                                          </p:val>
                                        </p:tav>
                                      </p:tavLst>
                                    </p:anim>
                                    <p:anim calcmode="lin" valueType="num">
                                      <p:cBhvr additive="base">
                                        <p:cTn id="20" dur="500" fill="hold"/>
                                        <p:tgtEl>
                                          <p:spTgt spid="92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特殊符号标记</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60418"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60419"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60420"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60421" name="矩形 5"/>
          <p:cNvSpPr/>
          <p:nvPr/>
        </p:nvSpPr>
        <p:spPr>
          <a:xfrm>
            <a:off x="755650" y="2060575"/>
            <a:ext cx="1579563" cy="369888"/>
          </a:xfrm>
          <a:prstGeom prst="rect">
            <a:avLst/>
          </a:prstGeom>
          <a:noFill/>
          <a:ln w="9525">
            <a:noFill/>
          </a:ln>
        </p:spPr>
        <p:txBody>
          <a:bodyPr wrap="none" anchor="t">
            <a:spAutoFit/>
          </a:bodyPr>
          <a:p>
            <a:pPr eaLnBrk="0" hangingPunct="0"/>
            <a:r>
              <a:rPr lang="zh-CN" altLang="en-US" b="1" dirty="0">
                <a:solidFill>
                  <a:srgbClr val="009ED6"/>
                </a:solidFill>
                <a:latin typeface="Calibri" panose="020F0502020204030204" pitchFamily="2" charset="0"/>
                <a:ea typeface="宋体" panose="02010600030101010101" pitchFamily="2" charset="-122"/>
              </a:rPr>
              <a:t>特殊字符标记</a:t>
            </a:r>
            <a:endParaRPr lang="en-US" altLang="x-none" b="1" dirty="0">
              <a:solidFill>
                <a:srgbClr val="009ED6"/>
              </a:solidFill>
              <a:latin typeface="Calibri" panose="020F0502020204030204" pitchFamily="2" charset="0"/>
              <a:ea typeface="宋体" panose="02010600030101010101" pitchFamily="2" charset="-122"/>
            </a:endParaRPr>
          </a:p>
        </p:txBody>
      </p:sp>
      <p:graphicFrame>
        <p:nvGraphicFramePr>
          <p:cNvPr id="54279" name="表格 54278"/>
          <p:cNvGraphicFramePr/>
          <p:nvPr/>
        </p:nvGraphicFramePr>
        <p:xfrm>
          <a:off x="468313" y="2565400"/>
          <a:ext cx="8167688" cy="3584575"/>
        </p:xfrm>
        <a:graphic>
          <a:graphicData uri="http://schemas.openxmlformats.org/drawingml/2006/table">
            <a:tbl>
              <a:tblPr/>
              <a:tblGrid>
                <a:gridCol w="2220913"/>
                <a:gridCol w="2798445"/>
                <a:gridCol w="3148330"/>
              </a:tblGrid>
              <a:tr h="25590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特殊字符</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描述</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字符的代码</a:t>
                      </a:r>
                      <a:endParaRPr lang="zh-CN" altLang="en-US"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717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 </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空格符</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&amp;nbsp;</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5587">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&lt; </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小于号</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&amp;lt;</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5588">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&gt; </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大于号</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&amp;gt;</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5587">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和号</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&amp;amp;</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717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人民币</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&amp;yen;</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5588">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版权</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&amp;copy;</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5587">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注册商标</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&amp;reg;</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717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摄氏度</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&amp;deg;</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5588">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正负号</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&amp;plusmn;</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5587">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乘号</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&amp;times;</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5588">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除号</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&amp;divide;</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717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²</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平方</a:t>
                      </a:r>
                      <a:r>
                        <a:rPr lang="en-US" altLang="x-none" sz="1400" dirty="0">
                          <a:solidFill>
                            <a:srgbClr val="000000"/>
                          </a:solidFill>
                          <a:latin typeface="Arial" panose="020B0604020202020204" pitchFamily="34" charset="0"/>
                        </a:rPr>
                        <a:t>2</a:t>
                      </a:r>
                      <a:r>
                        <a:rPr lang="zh-CN" altLang="en-US" sz="1400" dirty="0">
                          <a:solidFill>
                            <a:srgbClr val="000000"/>
                          </a:solidFill>
                          <a:latin typeface="Arial" panose="020B0604020202020204" pitchFamily="34" charset="0"/>
                        </a:rPr>
                        <a:t>（上标</a:t>
                      </a:r>
                      <a:r>
                        <a:rPr lang="en-US" altLang="x-none" sz="1400" dirty="0">
                          <a:solidFill>
                            <a:srgbClr val="000000"/>
                          </a:solidFill>
                          <a:latin typeface="Arial" panose="020B0604020202020204" pitchFamily="34" charset="0"/>
                        </a:rPr>
                        <a:t>2</a:t>
                      </a:r>
                      <a:r>
                        <a:rPr lang="zh-CN" altLang="en-US" sz="1400" dirty="0">
                          <a:solidFill>
                            <a:srgbClr val="000000"/>
                          </a:solidFill>
                          <a:latin typeface="Arial" panose="020B0604020202020204" pitchFamily="34" charset="0"/>
                        </a:rPr>
                        <a:t>）</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&amp;sup2;</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55587">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³</a:t>
                      </a:r>
                      <a:endParaRPr lang="en-US" altLang="x-none"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400" dirty="0">
                          <a:solidFill>
                            <a:srgbClr val="000000"/>
                          </a:solidFill>
                          <a:latin typeface="Arial" panose="020B0604020202020204" pitchFamily="34" charset="0"/>
                        </a:rPr>
                        <a:t>立方</a:t>
                      </a:r>
                      <a:r>
                        <a:rPr lang="en-US" altLang="x-none" sz="1400" dirty="0">
                          <a:solidFill>
                            <a:srgbClr val="000000"/>
                          </a:solidFill>
                          <a:latin typeface="Arial" panose="020B0604020202020204" pitchFamily="34" charset="0"/>
                        </a:rPr>
                        <a:t>3</a:t>
                      </a:r>
                      <a:r>
                        <a:rPr lang="zh-CN" altLang="en-US" sz="1400" dirty="0">
                          <a:solidFill>
                            <a:srgbClr val="000000"/>
                          </a:solidFill>
                          <a:latin typeface="Arial" panose="020B0604020202020204" pitchFamily="34" charset="0"/>
                        </a:rPr>
                        <a:t>（上标</a:t>
                      </a:r>
                      <a:r>
                        <a:rPr lang="en-US" altLang="x-none" sz="1400" dirty="0">
                          <a:solidFill>
                            <a:srgbClr val="000000"/>
                          </a:solidFill>
                          <a:latin typeface="Arial" panose="020B0604020202020204" pitchFamily="34" charset="0"/>
                        </a:rPr>
                        <a:t>3</a:t>
                      </a:r>
                      <a:r>
                        <a:rPr lang="zh-CN" altLang="en-US" sz="1400" dirty="0">
                          <a:solidFill>
                            <a:srgbClr val="000000"/>
                          </a:solidFill>
                          <a:latin typeface="Arial" panose="020B0604020202020204" pitchFamily="34" charset="0"/>
                        </a:rPr>
                        <a:t>）</a:t>
                      </a:r>
                      <a:endParaRPr lang="zh-CN" altLang="en-US" sz="1400" dirty="0">
                        <a:solidFill>
                          <a:srgbClr val="000000"/>
                        </a:solidFill>
                        <a:latin typeface="Times New Roman" panose="02020603050405020304" pitchFamily="2" charset="0"/>
                      </a:endParaRPr>
                    </a:p>
                  </a:txBody>
                  <a:tcPr marL="68567" marR="68567"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400" dirty="0">
                          <a:solidFill>
                            <a:srgbClr val="000000"/>
                          </a:solidFill>
                          <a:latin typeface="Arial" panose="020B0604020202020204" pitchFamily="34" charset="0"/>
                        </a:rPr>
                        <a:t>&amp;sup3;</a:t>
                      </a:r>
                      <a:endParaRPr lang="en-US" altLang="x-none" sz="1400" dirty="0">
                        <a:solidFill>
                          <a:srgbClr val="000000"/>
                        </a:solidFill>
                        <a:latin typeface="Times New Roman" panose="02020603050405020304" pitchFamily="2" charset="0"/>
                      </a:endParaRPr>
                    </a:p>
                  </a:txBody>
                  <a:tcPr marL="68567" marR="68567" marT="0" marB="0"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TextBox 1"/>
          <p:cNvSpPr txBox="1"/>
          <p:nvPr/>
        </p:nvSpPr>
        <p:spPr>
          <a:xfrm>
            <a:off x="468313" y="981075"/>
            <a:ext cx="8496300" cy="522288"/>
          </a:xfrm>
          <a:prstGeom prst="rect">
            <a:avLst/>
          </a:prstGeom>
          <a:gradFill rotWithShape="1">
            <a:gsLst>
              <a:gs pos="0">
                <a:srgbClr val="2787A0">
                  <a:alpha val="100000"/>
                </a:srgbClr>
              </a:gs>
              <a:gs pos="80000">
                <a:srgbClr val="36B1D2">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 pos="100000">
                <a:srgbClr val="34B3D6">
                  <a:alpha val="100000"/>
                </a:srgbClr>
              </a:gs>
            </a:gsLst>
            <a:lin ang="5400000"/>
            <a:tileRect/>
          </a:gradFill>
          <a:ln w="9525" cap="flat" cmpd="sng">
            <a:solidFill>
              <a:srgbClr val="46AAC5"/>
            </a:solidFill>
            <a:prstDash val="solid"/>
            <a:miter/>
            <a:headEnd type="none" w="med" len="med"/>
            <a:tailEnd type="none" w="med" len="med"/>
          </a:ln>
          <a:effectLst>
            <a:outerShdw dist="23000" dir="5400000" algn="ctr" rotWithShape="0">
              <a:srgbClr val="000000">
                <a:alpha val="32999"/>
              </a:srgbClr>
            </a:outerShdw>
          </a:effectLst>
        </p:spPr>
        <p:txBody>
          <a:bodyPr anchor="t">
            <a:spAutoFit/>
          </a:bodyPr>
          <a:p>
            <a:pPr eaLnBrk="0" hangingPunct="0"/>
            <a:r>
              <a:rPr lang="en-US" altLang="x-none" sz="2800" b="1" dirty="0">
                <a:solidFill>
                  <a:srgbClr val="FFFFFF"/>
                </a:solidFill>
                <a:latin typeface="Calibri" panose="020F0502020204030204" pitchFamily="2" charset="0"/>
                <a:ea typeface="宋体" panose="02010600030101010101" pitchFamily="2" charset="-122"/>
              </a:rPr>
              <a:t>Html</a:t>
            </a:r>
            <a:r>
              <a:rPr lang="zh-CN" altLang="en-US" sz="2800" b="1" dirty="0">
                <a:solidFill>
                  <a:srgbClr val="FFFFFF"/>
                </a:solidFill>
                <a:latin typeface="Calibri" panose="020F0502020204030204" pitchFamily="2" charset="0"/>
                <a:ea typeface="宋体" panose="02010600030101010101" pitchFamily="2" charset="-122"/>
              </a:rPr>
              <a:t>基础                                  列表介绍（</a:t>
            </a:r>
            <a:r>
              <a:rPr lang="en-US" altLang="x-none" sz="2800" b="1" dirty="0">
                <a:solidFill>
                  <a:srgbClr val="FFFFFF"/>
                </a:solidFill>
                <a:latin typeface="Calibri" panose="020F0502020204030204" pitchFamily="2" charset="0"/>
                <a:ea typeface="宋体" panose="02010600030101010101" pitchFamily="2" charset="-122"/>
              </a:rPr>
              <a:t>list</a:t>
            </a:r>
            <a:r>
              <a:rPr lang="zh-CN" altLang="en-US" sz="2800" b="1" dirty="0">
                <a:solidFill>
                  <a:srgbClr val="FFFFFF"/>
                </a:solidFill>
                <a:latin typeface="Calibri" panose="020F0502020204030204" pitchFamily="2" charset="0"/>
                <a:ea typeface="宋体" panose="02010600030101010101" pitchFamily="2" charset="-122"/>
              </a:rPr>
              <a:t>）</a:t>
            </a:r>
            <a:endParaRPr lang="zh-CN" altLang="en-US" sz="2800" b="1" dirty="0">
              <a:solidFill>
                <a:srgbClr val="FFFFFF"/>
              </a:solidFill>
              <a:latin typeface="Calibri" panose="020F0502020204030204" pitchFamily="2" charset="0"/>
              <a:ea typeface="宋体" panose="02010600030101010101" pitchFamily="2" charset="-122"/>
            </a:endParaRPr>
          </a:p>
        </p:txBody>
      </p:sp>
      <p:sp>
        <p:nvSpPr>
          <p:cNvPr id="61442" name="圆角矩形 4"/>
          <p:cNvSpPr/>
          <p:nvPr/>
        </p:nvSpPr>
        <p:spPr>
          <a:xfrm>
            <a:off x="2430463" y="1916113"/>
            <a:ext cx="4211637" cy="1039812"/>
          </a:xfrm>
          <a:prstGeom prst="roundRect">
            <a:avLst>
              <a:gd name="adj" fmla="val 16667"/>
            </a:avLst>
          </a:prstGeom>
          <a:solidFill>
            <a:schemeClr val="accent1"/>
          </a:solidFill>
          <a:ln w="25400" cap="flat" cmpd="sng">
            <a:solidFill>
              <a:srgbClr val="385D8A"/>
            </a:solidFill>
            <a:prstDash val="solid"/>
            <a:round/>
            <a:headEnd type="none" w="med" len="med"/>
            <a:tailEnd type="none" w="med" len="med"/>
          </a:ln>
        </p:spPr>
        <p:txBody>
          <a:bodyPr anchor="ctr"/>
          <a:p>
            <a:pPr algn="ctr" eaLnBrk="0" hangingPunct="0"/>
            <a:r>
              <a:rPr lang="zh-CN" altLang="en-US" dirty="0">
                <a:solidFill>
                  <a:srgbClr val="FFFFFF"/>
                </a:solidFill>
                <a:latin typeface="Calibri" panose="020F0502020204030204" pitchFamily="2" charset="0"/>
                <a:ea typeface="宋体" panose="02010600030101010101" pitchFamily="2" charset="-122"/>
              </a:rPr>
              <a:t>列表（</a:t>
            </a:r>
            <a:r>
              <a:rPr lang="en-US" altLang="x-none" dirty="0">
                <a:solidFill>
                  <a:srgbClr val="FFFFFF"/>
                </a:solidFill>
                <a:latin typeface="Calibri" panose="020F0502020204030204" pitchFamily="2" charset="0"/>
                <a:ea typeface="宋体" panose="02010600030101010101" pitchFamily="2" charset="-122"/>
              </a:rPr>
              <a:t>list</a:t>
            </a:r>
            <a:r>
              <a:rPr lang="zh-CN" altLang="en-US" dirty="0">
                <a:solidFill>
                  <a:srgbClr val="FFFFFF"/>
                </a:solidFill>
                <a:latin typeface="Calibri" panose="020F0502020204030204" pitchFamily="2" charset="0"/>
                <a:ea typeface="宋体" panose="02010600030101010101" pitchFamily="2" charset="-122"/>
              </a:rPr>
              <a:t>）：把</a:t>
            </a:r>
            <a:r>
              <a:rPr lang="en-US" altLang="x-none" dirty="0">
                <a:solidFill>
                  <a:srgbClr val="FFFFFF"/>
                </a:solidFill>
                <a:latin typeface="Calibri" panose="020F0502020204030204" pitchFamily="2" charset="0"/>
                <a:ea typeface="宋体" panose="02010600030101010101" pitchFamily="2" charset="-122"/>
              </a:rPr>
              <a:t>..</a:t>
            </a:r>
            <a:r>
              <a:rPr lang="zh-CN" altLang="en-US" dirty="0">
                <a:solidFill>
                  <a:srgbClr val="FFFFFF"/>
                </a:solidFill>
                <a:latin typeface="Calibri" panose="020F0502020204030204" pitchFamily="2" charset="0"/>
                <a:ea typeface="宋体" panose="02010600030101010101" pitchFamily="2" charset="-122"/>
              </a:rPr>
              <a:t>制成表，以表显示</a:t>
            </a:r>
            <a:endParaRPr lang="zh-CN" altLang="en-US" dirty="0">
              <a:solidFill>
                <a:srgbClr val="FFFFFF"/>
              </a:solidFill>
              <a:latin typeface="Calibri" panose="020F0502020204030204" pitchFamily="2" charset="0"/>
              <a:ea typeface="宋体" panose="02010600030101010101" pitchFamily="2" charset="-122"/>
            </a:endParaRPr>
          </a:p>
        </p:txBody>
      </p:sp>
      <p:sp>
        <p:nvSpPr>
          <p:cNvPr id="61443" name="下箭头 5"/>
          <p:cNvSpPr/>
          <p:nvPr/>
        </p:nvSpPr>
        <p:spPr>
          <a:xfrm>
            <a:off x="4356100" y="3141663"/>
            <a:ext cx="360363" cy="687387"/>
          </a:xfrm>
          <a:prstGeom prst="downArrow">
            <a:avLst>
              <a:gd name="adj1" fmla="val 50000"/>
              <a:gd name="adj2" fmla="val 49824"/>
            </a:avLst>
          </a:prstGeom>
          <a:solidFill>
            <a:schemeClr val="accent1"/>
          </a:solidFill>
          <a:ln w="25400" cap="flat" cmpd="sng">
            <a:solidFill>
              <a:srgbClr val="385D8A"/>
            </a:solidFill>
            <a:prstDash val="solid"/>
            <a:miter/>
            <a:headEnd type="none" w="med" len="med"/>
            <a:tailEnd type="none" w="med" len="med"/>
          </a:ln>
        </p:spPr>
        <p:txBody>
          <a:bodyPr anchor="ctr"/>
          <a:p>
            <a:pPr algn="ctr" eaLnBrk="0" hangingPunct="0"/>
            <a:endParaRPr lang="zh-CN" altLang="en-US" dirty="0">
              <a:solidFill>
                <a:srgbClr val="FFFFFF"/>
              </a:solidFill>
              <a:latin typeface="Calibri" panose="020F0502020204030204" pitchFamily="2" charset="0"/>
              <a:ea typeface="宋体" panose="02010600030101010101" pitchFamily="2" charset="-122"/>
            </a:endParaRPr>
          </a:p>
        </p:txBody>
      </p:sp>
      <p:sp>
        <p:nvSpPr>
          <p:cNvPr id="61444" name="矩形 6"/>
          <p:cNvSpPr/>
          <p:nvPr/>
        </p:nvSpPr>
        <p:spPr>
          <a:xfrm>
            <a:off x="611188" y="4076700"/>
            <a:ext cx="2232025" cy="1512888"/>
          </a:xfrm>
          <a:prstGeom prst="rect">
            <a:avLst/>
          </a:prstGeom>
          <a:solidFill>
            <a:schemeClr val="accent1"/>
          </a:solidFill>
          <a:ln w="25400" cap="flat" cmpd="sng">
            <a:solidFill>
              <a:srgbClr val="385D8A"/>
            </a:solidFill>
            <a:prstDash val="solid"/>
            <a:miter/>
            <a:headEnd type="none" w="med" len="med"/>
            <a:tailEnd type="none" w="med" len="med"/>
          </a:ln>
        </p:spPr>
        <p:txBody>
          <a:bodyPr anchor="ctr"/>
          <a:p>
            <a:pPr algn="ctr" eaLnBrk="0" hangingPunct="0"/>
            <a:r>
              <a:rPr lang="zh-CN" altLang="en-US" dirty="0">
                <a:solidFill>
                  <a:srgbClr val="FFFFFF"/>
                </a:solidFill>
                <a:latin typeface="Calibri" panose="020F0502020204030204" pitchFamily="2" charset="0"/>
                <a:ea typeface="宋体" panose="02010600030101010101" pitchFamily="2" charset="-122"/>
              </a:rPr>
              <a:t>无序列表</a:t>
            </a:r>
            <a:r>
              <a:rPr lang="en-US" altLang="x-none" dirty="0">
                <a:solidFill>
                  <a:srgbClr val="FFFFFF"/>
                </a:solidFill>
                <a:latin typeface="Calibri" panose="020F0502020204030204" pitchFamily="2" charset="0"/>
                <a:ea typeface="宋体" panose="02010600030101010101" pitchFamily="2" charset="-122"/>
              </a:rPr>
              <a:t>(ul)</a:t>
            </a:r>
            <a:endParaRPr lang="zh-CN" altLang="en-US" dirty="0">
              <a:solidFill>
                <a:srgbClr val="FFFFFF"/>
              </a:solidFill>
              <a:latin typeface="Calibri" panose="020F0502020204030204" pitchFamily="2" charset="0"/>
              <a:ea typeface="宋体" panose="02010600030101010101" pitchFamily="2" charset="-122"/>
            </a:endParaRPr>
          </a:p>
        </p:txBody>
      </p:sp>
      <p:sp>
        <p:nvSpPr>
          <p:cNvPr id="61445" name="矩形 7"/>
          <p:cNvSpPr/>
          <p:nvPr/>
        </p:nvSpPr>
        <p:spPr>
          <a:xfrm>
            <a:off x="6084888" y="4048125"/>
            <a:ext cx="2232025" cy="1511300"/>
          </a:xfrm>
          <a:prstGeom prst="rect">
            <a:avLst/>
          </a:prstGeom>
          <a:solidFill>
            <a:schemeClr val="accent1"/>
          </a:solidFill>
          <a:ln w="25400" cap="flat" cmpd="sng">
            <a:solidFill>
              <a:srgbClr val="385D8A"/>
            </a:solidFill>
            <a:prstDash val="solid"/>
            <a:miter/>
            <a:headEnd type="none" w="med" len="med"/>
            <a:tailEnd type="none" w="med" len="med"/>
          </a:ln>
        </p:spPr>
        <p:txBody>
          <a:bodyPr anchor="ctr"/>
          <a:p>
            <a:pPr algn="ctr" eaLnBrk="0" hangingPunct="0"/>
            <a:r>
              <a:rPr lang="zh-CN" altLang="en-US" dirty="0">
                <a:solidFill>
                  <a:srgbClr val="FFFFFF"/>
                </a:solidFill>
                <a:latin typeface="Calibri" panose="020F0502020204030204" pitchFamily="2" charset="0"/>
                <a:ea typeface="宋体" panose="02010600030101010101" pitchFamily="2" charset="-122"/>
              </a:rPr>
              <a:t>自定义列表</a:t>
            </a:r>
            <a:r>
              <a:rPr lang="en-US" altLang="x-none" dirty="0">
                <a:solidFill>
                  <a:srgbClr val="FFFFFF"/>
                </a:solidFill>
                <a:latin typeface="Calibri" panose="020F0502020204030204" pitchFamily="2" charset="0"/>
                <a:ea typeface="宋体" panose="02010600030101010101" pitchFamily="2" charset="-122"/>
              </a:rPr>
              <a:t>(dl)</a:t>
            </a:r>
            <a:endParaRPr lang="zh-CN" altLang="en-US" dirty="0">
              <a:solidFill>
                <a:srgbClr val="FFFFFF"/>
              </a:solidFill>
              <a:latin typeface="Calibri" panose="020F0502020204030204" pitchFamily="2" charset="0"/>
              <a:ea typeface="宋体" panose="02010600030101010101" pitchFamily="2" charset="-122"/>
            </a:endParaRPr>
          </a:p>
        </p:txBody>
      </p:sp>
      <p:sp>
        <p:nvSpPr>
          <p:cNvPr id="61446" name="矩形 8"/>
          <p:cNvSpPr/>
          <p:nvPr/>
        </p:nvSpPr>
        <p:spPr>
          <a:xfrm>
            <a:off x="3348038" y="4076700"/>
            <a:ext cx="2232025" cy="1512888"/>
          </a:xfrm>
          <a:prstGeom prst="rect">
            <a:avLst/>
          </a:prstGeom>
          <a:solidFill>
            <a:schemeClr val="accent1"/>
          </a:solidFill>
          <a:ln w="25400" cap="flat" cmpd="sng">
            <a:solidFill>
              <a:srgbClr val="385D8A"/>
            </a:solidFill>
            <a:prstDash val="solid"/>
            <a:miter/>
            <a:headEnd type="none" w="med" len="med"/>
            <a:tailEnd type="none" w="med" len="med"/>
          </a:ln>
        </p:spPr>
        <p:txBody>
          <a:bodyPr anchor="ctr"/>
          <a:p>
            <a:pPr algn="ctr" eaLnBrk="0" hangingPunct="0"/>
            <a:r>
              <a:rPr lang="zh-CN" altLang="en-US" dirty="0">
                <a:solidFill>
                  <a:srgbClr val="FFFFFF"/>
                </a:solidFill>
                <a:latin typeface="Calibri" panose="020F0502020204030204" pitchFamily="2" charset="0"/>
                <a:ea typeface="宋体" panose="02010600030101010101" pitchFamily="2" charset="-122"/>
              </a:rPr>
              <a:t>有序列表</a:t>
            </a:r>
            <a:r>
              <a:rPr lang="en-US" altLang="x-none" dirty="0">
                <a:solidFill>
                  <a:srgbClr val="FFFFFF"/>
                </a:solidFill>
                <a:latin typeface="Calibri" panose="020F0502020204030204" pitchFamily="2" charset="0"/>
                <a:ea typeface="宋体" panose="02010600030101010101" pitchFamily="2" charset="-122"/>
              </a:rPr>
              <a:t>(ol)</a:t>
            </a:r>
            <a:endParaRPr lang="zh-CN" altLang="en-US" dirty="0">
              <a:solidFill>
                <a:srgbClr val="FFFFFF"/>
              </a:solidFill>
              <a:latin typeface="Calibri" panose="020F0502020204030204" pitchFamily="2"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1"/>
          <p:cNvSpPr>
            <a:spLocks noGrp="1"/>
          </p:cNvSpPr>
          <p:nvPr>
            <p:ph type="title"/>
          </p:nvPr>
        </p:nvSpPr>
        <p:spPr>
          <a:xfrm>
            <a:off x="457200" y="549275"/>
            <a:ext cx="8229600" cy="868363"/>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ctr"/>
          <a:p>
            <a:pPr eaLnBrk="1" hangingPunct="1"/>
            <a:r>
              <a:rPr lang="zh-CN" altLang="en-US" dirty="0"/>
              <a:t>无序列表  </a:t>
            </a:r>
            <a:r>
              <a:rPr lang="en-US" altLang="x-none" dirty="0"/>
              <a:t>(ul)</a:t>
            </a:r>
            <a:endParaRPr lang="zh-CN" altLang="en-US" dirty="0"/>
          </a:p>
        </p:txBody>
      </p:sp>
      <p:sp>
        <p:nvSpPr>
          <p:cNvPr id="63490" name="内容占位符 2"/>
          <p:cNvSpPr>
            <a:spLocks noGrp="1"/>
          </p:cNvSpPr>
          <p:nvPr>
            <p:ph/>
          </p:nvPr>
        </p:nvSpPr>
        <p:spPr>
          <a:xfrm>
            <a:off x="457200" y="1600200"/>
            <a:ext cx="8229600" cy="4525963"/>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t"/>
          <a:p>
            <a:pPr marL="342900" lvl="1" indent="-342900" eaLnBrk="1" hangingPunct="1">
              <a:buChar char="•"/>
            </a:pPr>
            <a:r>
              <a:rPr lang="zh-CN" altLang="en-US" sz="2400" dirty="0"/>
              <a:t>无序列表的各个列表项之间没有顺序级别之分，是并列的。其基本语法格式如下：</a:t>
            </a:r>
            <a:endParaRPr lang="en-US" altLang="x-none" sz="2400" dirty="0"/>
          </a:p>
          <a:p>
            <a:pPr marL="342900" lvl="1" indent="-342900" eaLnBrk="1" hangingPunct="1">
              <a:buChar char="•"/>
            </a:pPr>
            <a:endParaRPr lang="en-US" altLang="x-none" sz="2400" dirty="0"/>
          </a:p>
          <a:p>
            <a:pPr marL="342900" lvl="1" indent="-342900" eaLnBrk="1" hangingPunct="1">
              <a:buChar char="•"/>
            </a:pPr>
            <a:endParaRPr lang="en-US" altLang="x-none" sz="2400" dirty="0"/>
          </a:p>
          <a:p>
            <a:pPr marL="342900" lvl="1" indent="-342900" eaLnBrk="1" hangingPunct="1">
              <a:buChar char="•"/>
            </a:pPr>
            <a:endParaRPr lang="en-US" altLang="x-none" sz="2400" dirty="0"/>
          </a:p>
          <a:p>
            <a:pPr marL="342900" lvl="1" indent="-342900" eaLnBrk="1" hangingPunct="1">
              <a:buChar char="•"/>
            </a:pPr>
            <a:endParaRPr lang="en-US" altLang="x-none" sz="2400" dirty="0"/>
          </a:p>
          <a:p>
            <a:pPr marL="342900" lvl="1" indent="-342900" eaLnBrk="1" hangingPunct="1">
              <a:buChar char="•"/>
            </a:pPr>
            <a:endParaRPr lang="en-US" altLang="x-none" sz="2400" dirty="0"/>
          </a:p>
          <a:p>
            <a:pPr marL="342900" lvl="1" indent="-342900" eaLnBrk="1" hangingPunct="1">
              <a:buChar char="•"/>
            </a:pPr>
            <a:r>
              <a:rPr lang="zh-CN" altLang="en-US" sz="2400" dirty="0"/>
              <a:t>在上面的语法中，</a:t>
            </a:r>
            <a:r>
              <a:rPr lang="en-US" altLang="x-none" sz="2400" dirty="0"/>
              <a:t>&lt;ul&gt;&lt;/ul&gt;</a:t>
            </a:r>
            <a:r>
              <a:rPr lang="zh-CN" altLang="en-US" sz="2400" dirty="0"/>
              <a:t>标记用于定义无序列表，</a:t>
            </a:r>
            <a:r>
              <a:rPr lang="en-US" altLang="x-none" sz="2400" dirty="0"/>
              <a:t>&lt;li&gt;&lt;/li&gt;</a:t>
            </a:r>
            <a:r>
              <a:rPr lang="zh-CN" altLang="en-US" sz="2400" dirty="0"/>
              <a:t>标记嵌套在</a:t>
            </a:r>
            <a:r>
              <a:rPr lang="en-US" altLang="x-none" sz="2400" dirty="0"/>
              <a:t>&lt;ul&gt;&lt;/ul&gt;</a:t>
            </a:r>
            <a:r>
              <a:rPr lang="zh-CN" altLang="en-US" sz="2400" dirty="0"/>
              <a:t>标记中，用于描述具体的列表项，每对</a:t>
            </a:r>
            <a:r>
              <a:rPr lang="en-US" altLang="x-none" sz="2400" dirty="0"/>
              <a:t>&lt;ul&gt;&lt;/ul&gt;</a:t>
            </a:r>
            <a:r>
              <a:rPr lang="zh-CN" altLang="en-US" sz="2400" dirty="0"/>
              <a:t>中至少应包含一对</a:t>
            </a:r>
            <a:r>
              <a:rPr lang="en-US" altLang="x-none" sz="2400" dirty="0"/>
              <a:t>&lt;li&gt;&lt;/li&gt;</a:t>
            </a:r>
            <a:r>
              <a:rPr lang="zh-CN" altLang="en-US" sz="2400" dirty="0"/>
              <a:t>。</a:t>
            </a:r>
            <a:endParaRPr lang="zh-CN" altLang="en-US" sz="2400" dirty="0"/>
          </a:p>
          <a:p>
            <a:pPr marL="342900" lvl="1" indent="-342900" eaLnBrk="1" hangingPunct="1">
              <a:buChar char="•"/>
            </a:pPr>
            <a:endParaRPr lang="en-US" altLang="x-none" sz="2400" dirty="0"/>
          </a:p>
          <a:p>
            <a:pPr eaLnBrk="1" hangingPunct="1"/>
            <a:endParaRPr lang="zh-CN" altLang="en-US" dirty="0"/>
          </a:p>
        </p:txBody>
      </p:sp>
      <p:sp>
        <p:nvSpPr>
          <p:cNvPr id="63491" name="标题 1"/>
          <p:cNvSpPr txBox="1"/>
          <p:nvPr/>
        </p:nvSpPr>
        <p:spPr>
          <a:xfrm>
            <a:off x="827088" y="2492375"/>
            <a:ext cx="7173912" cy="1749425"/>
          </a:xfrm>
          <a:prstGeom prst="rect">
            <a:avLst/>
          </a:prstGeom>
          <a:solidFill>
            <a:srgbClr val="D5F4FF"/>
          </a:solidFill>
          <a:ln w="9525">
            <a:noFill/>
          </a:ln>
        </p:spPr>
        <p:txBody>
          <a:bodyPr anchor="ctr"/>
          <a:p>
            <a:pPr marL="400050" eaLnBrk="0" hangingPunct="0"/>
            <a:r>
              <a:rPr lang="en-US" altLang="x-none" b="1" dirty="0">
                <a:latin typeface="微软雅黑" panose="020B0503020204020204" pitchFamily="2" charset="-122"/>
                <a:ea typeface="微软雅黑" panose="020B0503020204020204" pitchFamily="2" charset="-122"/>
              </a:rPr>
              <a:t>&lt;ul&gt;</a:t>
            </a:r>
            <a:br>
              <a:rPr lang="zh-CN" altLang="en-US" b="1" dirty="0">
                <a:latin typeface="微软雅黑" panose="020B0503020204020204" pitchFamily="2" charset="-122"/>
                <a:ea typeface="微软雅黑" panose="020B0503020204020204" pitchFamily="2" charset="-122"/>
              </a:rPr>
            </a:br>
            <a:r>
              <a:rPr lang="en-US" altLang="x-none" b="1" dirty="0">
                <a:latin typeface="微软雅黑" panose="020B0503020204020204" pitchFamily="2" charset="-122"/>
                <a:ea typeface="微软雅黑" panose="020B0503020204020204" pitchFamily="2" charset="-122"/>
              </a:rPr>
              <a:t>    &lt;li&gt;</a:t>
            </a:r>
            <a:r>
              <a:rPr lang="zh-CN" altLang="en-US" b="1" dirty="0">
                <a:latin typeface="微软雅黑" panose="020B0503020204020204" pitchFamily="2" charset="-122"/>
                <a:ea typeface="微软雅黑" panose="020B0503020204020204" pitchFamily="2" charset="-122"/>
              </a:rPr>
              <a:t>列表项</a:t>
            </a:r>
            <a:r>
              <a:rPr lang="en-US" altLang="x-none" b="1" dirty="0">
                <a:latin typeface="微软雅黑" panose="020B0503020204020204" pitchFamily="2" charset="-122"/>
                <a:ea typeface="微软雅黑" panose="020B0503020204020204" pitchFamily="2" charset="-122"/>
              </a:rPr>
              <a:t>1&lt;/li&gt;</a:t>
            </a:r>
            <a:br>
              <a:rPr lang="zh-CN" altLang="en-US" b="1" dirty="0">
                <a:latin typeface="微软雅黑" panose="020B0503020204020204" pitchFamily="2" charset="-122"/>
                <a:ea typeface="微软雅黑" panose="020B0503020204020204" pitchFamily="2" charset="-122"/>
              </a:rPr>
            </a:br>
            <a:r>
              <a:rPr lang="en-US" altLang="x-none" b="1" dirty="0">
                <a:latin typeface="微软雅黑" panose="020B0503020204020204" pitchFamily="2" charset="-122"/>
                <a:ea typeface="微软雅黑" panose="020B0503020204020204" pitchFamily="2" charset="-122"/>
              </a:rPr>
              <a:t>    &lt;li&gt;</a:t>
            </a:r>
            <a:r>
              <a:rPr lang="zh-CN" altLang="en-US" b="1" dirty="0">
                <a:latin typeface="微软雅黑" panose="020B0503020204020204" pitchFamily="2" charset="-122"/>
                <a:ea typeface="微软雅黑" panose="020B0503020204020204" pitchFamily="2" charset="-122"/>
              </a:rPr>
              <a:t>列表项</a:t>
            </a:r>
            <a:r>
              <a:rPr lang="en-US" altLang="x-none" b="1" dirty="0">
                <a:latin typeface="微软雅黑" panose="020B0503020204020204" pitchFamily="2" charset="-122"/>
                <a:ea typeface="微软雅黑" panose="020B0503020204020204" pitchFamily="2" charset="-122"/>
              </a:rPr>
              <a:t>2&lt;/li&gt;</a:t>
            </a:r>
            <a:br>
              <a:rPr lang="zh-CN" altLang="en-US" b="1" dirty="0">
                <a:latin typeface="微软雅黑" panose="020B0503020204020204" pitchFamily="2" charset="-122"/>
                <a:ea typeface="微软雅黑" panose="020B0503020204020204" pitchFamily="2" charset="-122"/>
              </a:rPr>
            </a:br>
            <a:r>
              <a:rPr lang="en-US" altLang="x-none" b="1" dirty="0">
                <a:latin typeface="微软雅黑" panose="020B0503020204020204" pitchFamily="2" charset="-122"/>
                <a:ea typeface="微软雅黑" panose="020B0503020204020204" pitchFamily="2" charset="-122"/>
              </a:rPr>
              <a:t>    &lt;li&gt;</a:t>
            </a:r>
            <a:r>
              <a:rPr lang="zh-CN" altLang="en-US" b="1" dirty="0">
                <a:latin typeface="微软雅黑" panose="020B0503020204020204" pitchFamily="2" charset="-122"/>
                <a:ea typeface="微软雅黑" panose="020B0503020204020204" pitchFamily="2" charset="-122"/>
              </a:rPr>
              <a:t>列表项</a:t>
            </a:r>
            <a:r>
              <a:rPr lang="en-US" altLang="x-none" b="1" dirty="0">
                <a:latin typeface="微软雅黑" panose="020B0503020204020204" pitchFamily="2" charset="-122"/>
                <a:ea typeface="微软雅黑" panose="020B0503020204020204" pitchFamily="2" charset="-122"/>
              </a:rPr>
              <a:t>3&lt;/li&gt;</a:t>
            </a:r>
            <a:br>
              <a:rPr lang="zh-CN" altLang="en-US" b="1" dirty="0">
                <a:latin typeface="微软雅黑" panose="020B0503020204020204" pitchFamily="2" charset="-122"/>
                <a:ea typeface="微软雅黑" panose="020B0503020204020204" pitchFamily="2" charset="-122"/>
              </a:rPr>
            </a:br>
            <a:r>
              <a:rPr lang="en-US" altLang="x-none" b="1" dirty="0">
                <a:latin typeface="微软雅黑" panose="020B0503020204020204" pitchFamily="2" charset="-122"/>
                <a:ea typeface="微软雅黑" panose="020B0503020204020204" pitchFamily="2" charset="-122"/>
              </a:rPr>
              <a:t>......</a:t>
            </a:r>
            <a:br>
              <a:rPr lang="zh-CN" altLang="en-US" b="1" dirty="0">
                <a:latin typeface="微软雅黑" panose="020B0503020204020204" pitchFamily="2" charset="-122"/>
                <a:ea typeface="微软雅黑" panose="020B0503020204020204" pitchFamily="2" charset="-122"/>
              </a:rPr>
            </a:br>
            <a:r>
              <a:rPr lang="en-US" altLang="x-none" b="1" dirty="0">
                <a:latin typeface="微软雅黑" panose="020B0503020204020204" pitchFamily="2" charset="-122"/>
                <a:ea typeface="微软雅黑" panose="020B0503020204020204" pitchFamily="2" charset="-122"/>
              </a:rPr>
              <a:t>&lt;/ul&gt;</a:t>
            </a:r>
            <a:endParaRPr lang="zh-CN" altLang="en-US" b="1" dirty="0">
              <a:latin typeface="微软雅黑" panose="020B0503020204020204" pitchFamily="2" charset="-122"/>
              <a:ea typeface="微软雅黑" panose="020B0503020204020204"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标题 1"/>
          <p:cNvSpPr>
            <a:spLocks noGrp="1"/>
          </p:cNvSpPr>
          <p:nvPr>
            <p:ph type="title"/>
          </p:nvPr>
        </p:nvSpPr>
        <p:spPr>
          <a:xfrm>
            <a:off x="468313" y="549275"/>
            <a:ext cx="8229600" cy="927100"/>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ctr"/>
          <a:p>
            <a:pPr eaLnBrk="1" hangingPunct="1"/>
            <a:r>
              <a:rPr lang="zh-CN" altLang="en-US" dirty="0"/>
              <a:t>无序列表</a:t>
            </a:r>
            <a:r>
              <a:rPr lang="en-US" altLang="x-none" dirty="0"/>
              <a:t>(ul)</a:t>
            </a:r>
            <a:endParaRPr lang="zh-CN" altLang="en-US" dirty="0"/>
          </a:p>
        </p:txBody>
      </p:sp>
      <p:sp>
        <p:nvSpPr>
          <p:cNvPr id="64514" name="内容占位符 2"/>
          <p:cNvSpPr>
            <a:spLocks noGrp="1"/>
          </p:cNvSpPr>
          <p:nvPr>
            <p:ph/>
          </p:nvPr>
        </p:nvSpPr>
        <p:spPr>
          <a:xfrm>
            <a:off x="457200" y="1600200"/>
            <a:ext cx="8229600" cy="4525963"/>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t"/>
          <a:p>
            <a:pPr marL="342900" lvl="1" indent="-342900" eaLnBrk="1" hangingPunct="1">
              <a:buChar char="•"/>
            </a:pPr>
            <a:r>
              <a:rPr lang="zh-CN" altLang="en-US" dirty="0"/>
              <a:t>无序列表中</a:t>
            </a:r>
            <a:r>
              <a:rPr lang="en-US" altLang="x-none" dirty="0"/>
              <a:t>type</a:t>
            </a:r>
            <a:r>
              <a:rPr lang="zh-CN" altLang="en-US" dirty="0"/>
              <a:t>属性的常用值有三个，它们呈现的效果不同</a:t>
            </a:r>
            <a:r>
              <a:rPr lang="en-US" altLang="x-none" dirty="0"/>
              <a:t>.</a:t>
            </a:r>
            <a:endParaRPr lang="en-US" altLang="x-none" dirty="0"/>
          </a:p>
          <a:p>
            <a:pPr marL="342900" lvl="1" indent="-342900" eaLnBrk="1" hangingPunct="1">
              <a:buChar char="•"/>
            </a:pPr>
            <a:r>
              <a:rPr lang="zh-CN" altLang="en-US" dirty="0"/>
              <a:t>默认值</a:t>
            </a:r>
            <a:r>
              <a:rPr lang="en-US" altLang="x-none" dirty="0"/>
              <a:t>:disc</a:t>
            </a:r>
            <a:endParaRPr lang="en-US" altLang="x-none" dirty="0"/>
          </a:p>
          <a:p>
            <a:pPr marL="342900" lvl="1" indent="-342900" eaLnBrk="1" hangingPunct="1">
              <a:buChar char="•"/>
            </a:pPr>
            <a:r>
              <a:rPr lang="zh-CN" altLang="en-US" dirty="0"/>
              <a:t>方块</a:t>
            </a:r>
            <a:r>
              <a:rPr lang="en-US" altLang="x-none" dirty="0"/>
              <a:t>:square</a:t>
            </a:r>
            <a:endParaRPr lang="en-US" altLang="x-none" dirty="0"/>
          </a:p>
          <a:p>
            <a:pPr marL="342900" lvl="1" indent="-342900" eaLnBrk="1" hangingPunct="1">
              <a:buChar char="•"/>
            </a:pPr>
            <a:r>
              <a:rPr lang="zh-CN" altLang="en-US" dirty="0"/>
              <a:t>空心圆</a:t>
            </a:r>
            <a:r>
              <a:rPr lang="en-US" altLang="x-none" dirty="0"/>
              <a:t>:circle</a:t>
            </a:r>
            <a:endParaRPr lang="en-US" altLang="x-none" dirty="0"/>
          </a:p>
          <a:p>
            <a:pPr eaLnBrk="1" hangingPunct="1"/>
            <a:endParaRPr lang="zh-CN" altLang="en-US" dirty="0"/>
          </a:p>
        </p:txBody>
      </p:sp>
      <p:pic>
        <p:nvPicPr>
          <p:cNvPr id="64515" name="Picture 4"/>
          <p:cNvPicPr>
            <a:picLocks noChangeAspect="1"/>
          </p:cNvPicPr>
          <p:nvPr/>
        </p:nvPicPr>
        <p:blipFill>
          <a:blip r:embed="rId1"/>
          <a:stretch>
            <a:fillRect/>
          </a:stretch>
        </p:blipFill>
        <p:spPr>
          <a:xfrm>
            <a:off x="3054350" y="5589588"/>
            <a:ext cx="5343525" cy="1533525"/>
          </a:xfrm>
          <a:prstGeom prst="rect">
            <a:avLst/>
          </a:prstGeom>
          <a:noFill/>
          <a:ln w="9525">
            <a:noFill/>
          </a:ln>
        </p:spPr>
      </p:pic>
      <p:pic>
        <p:nvPicPr>
          <p:cNvPr id="64516" name="Picture 5"/>
          <p:cNvPicPr>
            <a:picLocks noChangeAspect="1"/>
          </p:cNvPicPr>
          <p:nvPr/>
        </p:nvPicPr>
        <p:blipFill>
          <a:blip r:embed="rId2"/>
          <a:stretch>
            <a:fillRect/>
          </a:stretch>
        </p:blipFill>
        <p:spPr>
          <a:xfrm>
            <a:off x="3060700" y="3789363"/>
            <a:ext cx="5505450" cy="1571625"/>
          </a:xfrm>
          <a:prstGeom prst="rect">
            <a:avLst/>
          </a:prstGeom>
          <a:noFill/>
          <a:ln w="9525">
            <a:noFill/>
          </a:ln>
        </p:spPr>
      </p:pic>
      <p:pic>
        <p:nvPicPr>
          <p:cNvPr id="64517" name="Picture 8"/>
          <p:cNvPicPr>
            <a:picLocks noChangeAspect="1"/>
          </p:cNvPicPr>
          <p:nvPr/>
        </p:nvPicPr>
        <p:blipFill>
          <a:blip r:embed="rId3"/>
          <a:stretch>
            <a:fillRect/>
          </a:stretch>
        </p:blipFill>
        <p:spPr>
          <a:xfrm>
            <a:off x="3035300" y="2060575"/>
            <a:ext cx="5562600" cy="1581150"/>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a:xfrm>
            <a:off x="457200" y="476250"/>
            <a:ext cx="8229600" cy="941388"/>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ctr"/>
          <a:p>
            <a:pPr eaLnBrk="1" hangingPunct="1"/>
            <a:r>
              <a:rPr lang="zh-CN" altLang="en-US" dirty="0"/>
              <a:t> 有序列表</a:t>
            </a:r>
            <a:r>
              <a:rPr lang="en-US" altLang="x-none" dirty="0"/>
              <a:t>(ol)	</a:t>
            </a:r>
            <a:endParaRPr lang="zh-CN" altLang="en-US" dirty="0"/>
          </a:p>
        </p:txBody>
      </p:sp>
      <p:sp>
        <p:nvSpPr>
          <p:cNvPr id="66562" name="内容占位符 2"/>
          <p:cNvSpPr>
            <a:spLocks noGrp="1"/>
          </p:cNvSpPr>
          <p:nvPr>
            <p:ph/>
          </p:nvPr>
        </p:nvSpPr>
        <p:spPr>
          <a:xfrm>
            <a:off x="457200" y="1600200"/>
            <a:ext cx="8229600" cy="4525963"/>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t"/>
          <a:p>
            <a:pPr lvl="1" eaLnBrk="1" hangingPunct="1">
              <a:lnSpc>
                <a:spcPct val="150000"/>
              </a:lnSpc>
            </a:pPr>
            <a:r>
              <a:rPr lang="zh-CN" altLang="en-US" sz="2400" dirty="0"/>
              <a:t>有序列表即为有排列顺序的列表，其各个列表项按照一定的顺序排列定义，有序列表的基本语法格式如下：</a:t>
            </a:r>
            <a:endParaRPr lang="en-US" altLang="x-none" sz="2400" dirty="0"/>
          </a:p>
          <a:p>
            <a:pPr lvl="1" eaLnBrk="1" hangingPunct="1">
              <a:lnSpc>
                <a:spcPct val="150000"/>
              </a:lnSpc>
            </a:pPr>
            <a:endParaRPr lang="en-US" altLang="x-none" dirty="0"/>
          </a:p>
          <a:p>
            <a:pPr lvl="1" eaLnBrk="1" hangingPunct="1">
              <a:lnSpc>
                <a:spcPct val="150000"/>
              </a:lnSpc>
            </a:pPr>
            <a:endParaRPr lang="en-US" altLang="x-none" dirty="0"/>
          </a:p>
          <a:p>
            <a:pPr lvl="1" eaLnBrk="1" hangingPunct="1">
              <a:lnSpc>
                <a:spcPct val="150000"/>
              </a:lnSpc>
            </a:pPr>
            <a:r>
              <a:rPr lang="zh-CN" altLang="en-US" sz="2400" dirty="0"/>
              <a:t>在上面的语法中，</a:t>
            </a:r>
            <a:r>
              <a:rPr lang="en-US" altLang="x-none" sz="2400" dirty="0"/>
              <a:t>&lt;ol&gt;&lt;/ol&gt;</a:t>
            </a:r>
            <a:r>
              <a:rPr lang="zh-CN" altLang="en-US" sz="2400" dirty="0"/>
              <a:t>标记用于定义有序列表，</a:t>
            </a:r>
            <a:r>
              <a:rPr lang="en-US" altLang="x-none" sz="2400" dirty="0"/>
              <a:t>&lt;li&gt;&lt;/li&gt;</a:t>
            </a:r>
            <a:r>
              <a:rPr lang="zh-CN" altLang="en-US" sz="2400" dirty="0"/>
              <a:t>为具体的列表项，和无序列表类似，每对</a:t>
            </a:r>
            <a:r>
              <a:rPr lang="en-US" altLang="x-none" sz="2400" dirty="0"/>
              <a:t>&lt;ol&gt;&lt;/ol&gt;</a:t>
            </a:r>
            <a:r>
              <a:rPr lang="zh-CN" altLang="en-US" sz="2400" dirty="0"/>
              <a:t>中也至少应包含一对</a:t>
            </a:r>
            <a:r>
              <a:rPr lang="en-US" altLang="x-none" sz="2400" dirty="0"/>
              <a:t>&lt;li&gt;&lt;/li&gt;</a:t>
            </a:r>
            <a:r>
              <a:rPr lang="zh-CN" altLang="en-US" sz="2400" dirty="0"/>
              <a:t>。</a:t>
            </a:r>
            <a:endParaRPr lang="zh-CN" altLang="en-US" sz="2400" dirty="0"/>
          </a:p>
          <a:p>
            <a:pPr lvl="1" eaLnBrk="1" hangingPunct="1">
              <a:lnSpc>
                <a:spcPct val="150000"/>
              </a:lnSpc>
            </a:pPr>
            <a:endParaRPr lang="en-US" altLang="x-none" dirty="0"/>
          </a:p>
          <a:p>
            <a:pPr eaLnBrk="1" hangingPunct="1"/>
            <a:endParaRPr lang="en-US" altLang="x-none" dirty="0"/>
          </a:p>
          <a:p>
            <a:pPr eaLnBrk="1" hangingPunct="1"/>
            <a:endParaRPr lang="en-US" altLang="x-none" dirty="0"/>
          </a:p>
          <a:p>
            <a:pPr eaLnBrk="1" hangingPunct="1"/>
            <a:endParaRPr lang="en-US" altLang="x-none" u="sng" dirty="0"/>
          </a:p>
        </p:txBody>
      </p:sp>
      <p:sp>
        <p:nvSpPr>
          <p:cNvPr id="66563" name="TextBox 3"/>
          <p:cNvSpPr txBox="1"/>
          <p:nvPr/>
        </p:nvSpPr>
        <p:spPr>
          <a:xfrm>
            <a:off x="1258888" y="2924175"/>
            <a:ext cx="6913562" cy="1201738"/>
          </a:xfrm>
          <a:prstGeom prst="rect">
            <a:avLst/>
          </a:prstGeom>
          <a:gradFill rotWithShape="1">
            <a:gsLst>
              <a:gs pos="0">
                <a:srgbClr val="9EEAFF">
                  <a:alpha val="100000"/>
                </a:srgbClr>
              </a:gs>
              <a:gs pos="35001">
                <a:srgbClr val="BBEFFF">
                  <a:alpha val="100000"/>
                </a:srgbClr>
              </a:gs>
              <a:gs pos="100000">
                <a:srgbClr val="E4F9FF">
                  <a:alpha val="100000"/>
                </a:srgbClr>
              </a:gs>
            </a:gsLst>
            <a:lin ang="5400000" scaled="1"/>
            <a:tileRect/>
          </a:gradFill>
          <a:ln w="9525" cap="flat" cmpd="sng">
            <a:solidFill>
              <a:srgbClr val="46AAC5"/>
            </a:solidFill>
            <a:prstDash val="solid"/>
            <a:miter/>
            <a:headEnd type="none" w="med" len="med"/>
            <a:tailEnd type="none" w="med" len="med"/>
          </a:ln>
          <a:effectLst>
            <a:outerShdw dist="20000" dir="5400000" algn="ctr" rotWithShape="0">
              <a:srgbClr val="000000">
                <a:alpha val="35999"/>
              </a:srgbClr>
            </a:outerShdw>
          </a:effectLst>
        </p:spPr>
        <p:txBody>
          <a:bodyPr anchor="t">
            <a:spAutoFit/>
          </a:bodyPr>
          <a:p>
            <a:pPr eaLnBrk="0" hangingPunct="0"/>
            <a:r>
              <a:rPr lang="en-US" altLang="x-none" dirty="0">
                <a:solidFill>
                  <a:srgbClr val="000000"/>
                </a:solidFill>
                <a:latin typeface="Calibri" panose="020F0502020204030204" pitchFamily="2" charset="0"/>
                <a:ea typeface="宋体" panose="02010600030101010101" pitchFamily="2" charset="-122"/>
              </a:rPr>
              <a:t>&lt;ol &gt;</a:t>
            </a:r>
            <a:endParaRPr lang="en-US" altLang="x-none" dirty="0">
              <a:solidFill>
                <a:srgbClr val="000000"/>
              </a:solidFill>
              <a:latin typeface="Calibri" panose="020F0502020204030204" pitchFamily="2" charset="0"/>
              <a:ea typeface="宋体" panose="02010600030101010101" pitchFamily="2" charset="-122"/>
            </a:endParaRPr>
          </a:p>
          <a:p>
            <a:pPr eaLnBrk="0" hangingPunct="0"/>
            <a:r>
              <a:rPr lang="en-US" altLang="x-none" dirty="0">
                <a:solidFill>
                  <a:srgbClr val="000000"/>
                </a:solidFill>
                <a:latin typeface="Calibri" panose="020F0502020204030204" pitchFamily="2" charset="0"/>
                <a:ea typeface="宋体" panose="02010600030101010101" pitchFamily="2" charset="-122"/>
              </a:rPr>
              <a:t>      &lt;li &gt;</a:t>
            </a:r>
            <a:r>
              <a:rPr lang="zh-CN" altLang="en-US" dirty="0">
                <a:solidFill>
                  <a:srgbClr val="000000"/>
                </a:solidFill>
                <a:latin typeface="Calibri" panose="020F0502020204030204" pitchFamily="2" charset="0"/>
                <a:ea typeface="宋体" panose="02010600030101010101" pitchFamily="2" charset="-122"/>
              </a:rPr>
              <a:t>项一</a:t>
            </a:r>
            <a:r>
              <a:rPr lang="en-US" altLang="x-none" dirty="0">
                <a:solidFill>
                  <a:srgbClr val="000000"/>
                </a:solidFill>
                <a:latin typeface="Calibri" panose="020F0502020204030204" pitchFamily="2" charset="0"/>
                <a:ea typeface="宋体" panose="02010600030101010101" pitchFamily="2" charset="-122"/>
              </a:rPr>
              <a:t>&lt;/li&gt;</a:t>
            </a:r>
            <a:endParaRPr lang="en-US" altLang="x-none" dirty="0">
              <a:solidFill>
                <a:srgbClr val="000000"/>
              </a:solidFill>
              <a:latin typeface="Calibri" panose="020F0502020204030204" pitchFamily="2" charset="0"/>
              <a:ea typeface="宋体" panose="02010600030101010101" pitchFamily="2" charset="-122"/>
            </a:endParaRPr>
          </a:p>
          <a:p>
            <a:pPr eaLnBrk="0" hangingPunct="0"/>
            <a:r>
              <a:rPr lang="en-US" altLang="x-none" dirty="0">
                <a:solidFill>
                  <a:srgbClr val="000000"/>
                </a:solidFill>
                <a:latin typeface="Calibri" panose="020F0502020204030204" pitchFamily="2" charset="0"/>
                <a:ea typeface="宋体" panose="02010600030101010101" pitchFamily="2" charset="-122"/>
              </a:rPr>
              <a:t>      &lt;li &gt;</a:t>
            </a:r>
            <a:r>
              <a:rPr lang="zh-CN" altLang="en-US" dirty="0">
                <a:solidFill>
                  <a:srgbClr val="000000"/>
                </a:solidFill>
                <a:latin typeface="Calibri" panose="020F0502020204030204" pitchFamily="2" charset="0"/>
                <a:ea typeface="宋体" panose="02010600030101010101" pitchFamily="2" charset="-122"/>
              </a:rPr>
              <a:t>项二</a:t>
            </a:r>
            <a:r>
              <a:rPr lang="en-US" altLang="x-none" dirty="0">
                <a:solidFill>
                  <a:srgbClr val="000000"/>
                </a:solidFill>
                <a:latin typeface="Calibri" panose="020F0502020204030204" pitchFamily="2" charset="0"/>
                <a:ea typeface="宋体" panose="02010600030101010101" pitchFamily="2" charset="-122"/>
              </a:rPr>
              <a:t>&lt;/li&gt;</a:t>
            </a:r>
            <a:endParaRPr lang="en-US" altLang="x-none" dirty="0">
              <a:solidFill>
                <a:srgbClr val="000000"/>
              </a:solidFill>
              <a:latin typeface="Calibri" panose="020F0502020204030204" pitchFamily="2" charset="0"/>
              <a:ea typeface="宋体" panose="02010600030101010101" pitchFamily="2" charset="-122"/>
            </a:endParaRPr>
          </a:p>
          <a:p>
            <a:pPr eaLnBrk="0" hangingPunct="0"/>
            <a:r>
              <a:rPr lang="en-US" altLang="x-none" dirty="0">
                <a:solidFill>
                  <a:srgbClr val="000000"/>
                </a:solidFill>
                <a:latin typeface="Calibri" panose="020F0502020204030204" pitchFamily="2" charset="0"/>
                <a:ea typeface="宋体" panose="02010600030101010101" pitchFamily="2" charset="-122"/>
              </a:rPr>
              <a:t>&lt;/ol&gt;</a:t>
            </a:r>
            <a:endParaRPr lang="zh-CN" altLang="en-US" dirty="0">
              <a:solidFill>
                <a:srgbClr val="000000"/>
              </a:solidFill>
              <a:latin typeface="Calibri" panose="020F0502020204030204" pitchFamily="2"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1"/>
          <p:cNvSpPr>
            <a:spLocks noGrp="1"/>
          </p:cNvSpPr>
          <p:nvPr>
            <p:ph type="title"/>
          </p:nvPr>
        </p:nvSpPr>
        <p:spPr>
          <a:xfrm>
            <a:off x="457200" y="274638"/>
            <a:ext cx="8229600" cy="1143000"/>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ctr"/>
          <a:p>
            <a:pPr eaLnBrk="1" hangingPunct="1"/>
            <a:r>
              <a:rPr lang="zh-CN" altLang="en-US" dirty="0"/>
              <a:t>有序列表</a:t>
            </a:r>
            <a:r>
              <a:rPr lang="en-US" altLang="x-none" dirty="0"/>
              <a:t>(ol)</a:t>
            </a:r>
            <a:endParaRPr lang="zh-CN" altLang="en-US" dirty="0"/>
          </a:p>
        </p:txBody>
      </p:sp>
      <p:sp>
        <p:nvSpPr>
          <p:cNvPr id="68610" name="内容占位符 2"/>
          <p:cNvSpPr>
            <a:spLocks noGrp="1"/>
          </p:cNvSpPr>
          <p:nvPr>
            <p:ph/>
          </p:nvPr>
        </p:nvSpPr>
        <p:spPr>
          <a:xfrm>
            <a:off x="395288" y="1557338"/>
            <a:ext cx="8229600" cy="4525962"/>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t"/>
          <a:p>
            <a:pPr marL="0" indent="0" eaLnBrk="1" hangingPunct="1">
              <a:buNone/>
            </a:pPr>
            <a:r>
              <a:rPr lang="en-US" altLang="x-none" dirty="0"/>
              <a:t>-</a:t>
            </a:r>
            <a:r>
              <a:rPr lang="zh-CN" altLang="en-US" dirty="0"/>
              <a:t>有序列表其他属性  </a:t>
            </a:r>
            <a:r>
              <a:rPr lang="en-US" altLang="x-none" dirty="0"/>
              <a:t>type   start</a:t>
            </a:r>
            <a:endParaRPr lang="en-US" altLang="x-none" dirty="0"/>
          </a:p>
          <a:p>
            <a:pPr marL="0" indent="0" eaLnBrk="1" hangingPunct="1">
              <a:buNone/>
            </a:pPr>
            <a:r>
              <a:rPr lang="en-US" altLang="x-none" dirty="0"/>
              <a:t>-</a:t>
            </a:r>
            <a:r>
              <a:rPr lang="zh-CN" altLang="en-US" dirty="0"/>
              <a:t>语法格式：</a:t>
            </a:r>
            <a:endParaRPr lang="en-US" altLang="x-none" dirty="0"/>
          </a:p>
          <a:p>
            <a:pPr marL="0" indent="0" eaLnBrk="1" hangingPunct="1">
              <a:buNone/>
            </a:pPr>
            <a:r>
              <a:rPr lang="en-US" altLang="x-none" dirty="0"/>
              <a:t>                </a:t>
            </a:r>
            <a:r>
              <a:rPr lang="en-US" altLang="x-none" sz="2400" dirty="0"/>
              <a:t>&lt;ol  type=value1    start=value2&gt;</a:t>
            </a:r>
            <a:endParaRPr lang="en-US" altLang="x-none" sz="2400" dirty="0"/>
          </a:p>
          <a:p>
            <a:pPr marL="0" indent="0" eaLnBrk="1" hangingPunct="1">
              <a:buNone/>
            </a:pPr>
            <a:r>
              <a:rPr lang="en-US" altLang="x-none" sz="2400" dirty="0"/>
              <a:t>                           &lt;li&gt;&lt;/li&gt;        </a:t>
            </a:r>
            <a:endParaRPr lang="en-US" altLang="x-none" sz="2400" dirty="0"/>
          </a:p>
          <a:p>
            <a:pPr marL="0" indent="0" eaLnBrk="1" hangingPunct="1">
              <a:buNone/>
            </a:pPr>
            <a:r>
              <a:rPr lang="en-US" altLang="x-none" sz="2400" dirty="0"/>
              <a:t>                      &lt;/ol&gt;</a:t>
            </a:r>
            <a:endParaRPr lang="en-US" altLang="x-none" sz="2400" dirty="0"/>
          </a:p>
          <a:p>
            <a:pPr marL="0" indent="0" eaLnBrk="1" hangingPunct="1">
              <a:buNone/>
            </a:pPr>
            <a:r>
              <a:rPr lang="en-US" altLang="x-none" sz="2000" dirty="0"/>
              <a:t>value1</a:t>
            </a:r>
            <a:r>
              <a:rPr lang="zh-CN" altLang="en-US" sz="2000" dirty="0"/>
              <a:t>表示有序列表项目符号的类型</a:t>
            </a:r>
            <a:r>
              <a:rPr lang="en-US" altLang="x-none" sz="2000" dirty="0"/>
              <a:t>, value2</a:t>
            </a:r>
            <a:r>
              <a:rPr lang="zh-CN" altLang="en-US" sz="2000" dirty="0"/>
              <a:t>表示项目开始的数值</a:t>
            </a:r>
            <a:r>
              <a:rPr lang="en-US" altLang="x-none" sz="2000" dirty="0"/>
              <a:t>. start</a:t>
            </a:r>
            <a:r>
              <a:rPr lang="zh-CN" altLang="en-US" sz="2000" dirty="0"/>
              <a:t>是编号开始的数字，如</a:t>
            </a:r>
            <a:r>
              <a:rPr lang="en-US" altLang="x-none" sz="2000" dirty="0"/>
              <a:t>start=2</a:t>
            </a:r>
            <a:r>
              <a:rPr lang="zh-CN" altLang="en-US" sz="2000" dirty="0"/>
              <a:t>则编号从</a:t>
            </a:r>
            <a:r>
              <a:rPr lang="en-US" altLang="x-none" sz="2000" dirty="0"/>
              <a:t>2</a:t>
            </a:r>
            <a:r>
              <a:rPr lang="zh-CN" altLang="en-US" sz="2000" dirty="0"/>
              <a:t>开始，如果从</a:t>
            </a:r>
            <a:r>
              <a:rPr lang="en-US" altLang="x-none" sz="2000" dirty="0"/>
              <a:t>1</a:t>
            </a:r>
            <a:r>
              <a:rPr lang="zh-CN" altLang="en-US" sz="2000" dirty="0"/>
              <a:t>开始可以省略，或是在</a:t>
            </a:r>
            <a:r>
              <a:rPr lang="en-US" altLang="x-none" sz="2000" dirty="0"/>
              <a:t>&lt;li&gt;</a:t>
            </a:r>
            <a:r>
              <a:rPr lang="zh-CN" altLang="en-US" sz="2000" dirty="0"/>
              <a:t>标签中设定</a:t>
            </a:r>
            <a:r>
              <a:rPr lang="en-US" altLang="x-none" sz="2000" dirty="0"/>
              <a:t>value</a:t>
            </a:r>
            <a:r>
              <a:rPr lang="zh-CN" altLang="en-US" sz="2000" dirty="0"/>
              <a:t>＝</a:t>
            </a:r>
            <a:r>
              <a:rPr lang="en-US" altLang="x-none" sz="2000" dirty="0"/>
              <a:t>"n"</a:t>
            </a:r>
            <a:r>
              <a:rPr lang="zh-CN" altLang="en-US" sz="2000" dirty="0"/>
              <a:t>改变列表行项目的特定编号，例如</a:t>
            </a:r>
            <a:r>
              <a:rPr lang="en-US" altLang="x-none" sz="2000" dirty="0"/>
              <a:t>&lt;li value="7"&gt;</a:t>
            </a:r>
            <a:r>
              <a:rPr lang="zh-CN" altLang="en-US" sz="2000" dirty="0"/>
              <a:t>。</a:t>
            </a:r>
            <a:r>
              <a:rPr lang="en-US" altLang="x-none" sz="2000" dirty="0"/>
              <a:t>type=</a:t>
            </a:r>
            <a:r>
              <a:rPr lang="zh-CN" altLang="en-US" sz="2000" dirty="0"/>
              <a:t>用于编号的数字</a:t>
            </a:r>
            <a:r>
              <a:rPr lang="en-US" altLang="x-none" sz="2000" dirty="0"/>
              <a:t>,</a:t>
            </a:r>
            <a:r>
              <a:rPr lang="zh-CN" altLang="en-US" sz="2000" dirty="0"/>
              <a:t>字母等的类型，如</a:t>
            </a:r>
            <a:r>
              <a:rPr lang="en-US" altLang="x-none" sz="2000" dirty="0"/>
              <a:t>type=a</a:t>
            </a:r>
            <a:r>
              <a:rPr lang="zh-CN" altLang="en-US" sz="2000" dirty="0"/>
              <a:t>，则编号用英文字母。使用这些属性，把它们放在</a:t>
            </a:r>
            <a:r>
              <a:rPr lang="en-US" altLang="x-none" sz="2000" dirty="0"/>
              <a:t>&lt;ol&gt;</a:t>
            </a:r>
            <a:r>
              <a:rPr lang="zh-CN" altLang="en-US" sz="2000" dirty="0"/>
              <a:t>或</a:t>
            </a:r>
            <a:r>
              <a:rPr lang="en-US" altLang="x-none" sz="2000" dirty="0"/>
              <a:t>&lt;li&gt;</a:t>
            </a:r>
            <a:r>
              <a:rPr lang="zh-CN" altLang="en-US" sz="2000" dirty="0"/>
              <a:t>的的初始标签中。</a:t>
            </a:r>
            <a:endParaRPr lang="en-US" altLang="x-none"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
          <p:cNvSpPr>
            <a:spLocks noGrp="1"/>
          </p:cNvSpPr>
          <p:nvPr>
            <p:ph type="title"/>
          </p:nvPr>
        </p:nvSpPr>
        <p:spPr>
          <a:xfrm>
            <a:off x="457200" y="549275"/>
            <a:ext cx="8229600" cy="868363"/>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ctr"/>
          <a:p>
            <a:pPr eaLnBrk="1" hangingPunct="1"/>
            <a:r>
              <a:rPr lang="zh-CN" altLang="en-US" dirty="0"/>
              <a:t>有序列表</a:t>
            </a:r>
            <a:r>
              <a:rPr lang="en-US" altLang="x-none" dirty="0"/>
              <a:t>(ol)</a:t>
            </a:r>
            <a:endParaRPr lang="zh-CN" altLang="en-US" dirty="0"/>
          </a:p>
        </p:txBody>
      </p:sp>
      <p:sp>
        <p:nvSpPr>
          <p:cNvPr id="69634" name="内容占位符 2"/>
          <p:cNvSpPr>
            <a:spLocks noGrp="1"/>
          </p:cNvSpPr>
          <p:nvPr>
            <p:ph/>
          </p:nvPr>
        </p:nvSpPr>
        <p:spPr>
          <a:xfrm>
            <a:off x="457200" y="1600200"/>
            <a:ext cx="8229600" cy="4525963"/>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t"/>
          <a:p>
            <a:pPr eaLnBrk="1" hangingPunct="1"/>
            <a:r>
              <a:rPr lang="en-US" altLang="x-none" dirty="0"/>
              <a:t>Type</a:t>
            </a:r>
            <a:r>
              <a:rPr lang="zh-CN" altLang="en-US" dirty="0"/>
              <a:t>属性如下图</a:t>
            </a:r>
            <a:endParaRPr lang="en-US" altLang="x-none" dirty="0"/>
          </a:p>
          <a:p>
            <a:pPr eaLnBrk="1" hangingPunct="1"/>
            <a:endParaRPr lang="en-US" altLang="x-none" dirty="0"/>
          </a:p>
          <a:p>
            <a:pPr eaLnBrk="1" hangingPunct="1"/>
            <a:endParaRPr lang="en-US" altLang="x-none" dirty="0"/>
          </a:p>
          <a:p>
            <a:pPr eaLnBrk="1" hangingPunct="1"/>
            <a:endParaRPr lang="en-US" altLang="x-none" dirty="0"/>
          </a:p>
          <a:p>
            <a:pPr eaLnBrk="1" hangingPunct="1"/>
            <a:endParaRPr lang="en-US" altLang="x-none" dirty="0"/>
          </a:p>
          <a:p>
            <a:pPr eaLnBrk="1" hangingPunct="1">
              <a:buNone/>
            </a:pPr>
            <a:endParaRPr lang="en-US" altLang="x-none" dirty="0"/>
          </a:p>
          <a:p>
            <a:pPr eaLnBrk="1" hangingPunct="1"/>
            <a:r>
              <a:rPr lang="zh-CN" altLang="en-US" dirty="0"/>
              <a:t>一般</a:t>
            </a:r>
            <a:r>
              <a:rPr lang="en-US" altLang="x-none" dirty="0"/>
              <a:t>type</a:t>
            </a:r>
            <a:r>
              <a:rPr lang="zh-CN" altLang="en-US" dirty="0"/>
              <a:t>的设置同样在</a:t>
            </a:r>
            <a:r>
              <a:rPr lang="en-US" altLang="x-none" dirty="0"/>
              <a:t>css</a:t>
            </a:r>
            <a:r>
              <a:rPr lang="zh-CN" altLang="en-US" dirty="0"/>
              <a:t>中设置</a:t>
            </a:r>
            <a:endParaRPr lang="zh-CN" altLang="en-US" dirty="0"/>
          </a:p>
        </p:txBody>
      </p:sp>
      <p:graphicFrame>
        <p:nvGraphicFramePr>
          <p:cNvPr id="63492" name="表格 63491"/>
          <p:cNvGraphicFramePr/>
          <p:nvPr/>
        </p:nvGraphicFramePr>
        <p:xfrm>
          <a:off x="827088" y="2349500"/>
          <a:ext cx="6096000" cy="2667000"/>
        </p:xfrm>
        <a:graphic>
          <a:graphicData uri="http://schemas.openxmlformats.org/drawingml/2006/table">
            <a:tbl>
              <a:tblPr/>
              <a:tblGrid>
                <a:gridCol w="1584325"/>
                <a:gridCol w="4511675"/>
              </a:tblGrid>
              <a:tr h="442913">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800" b="1" dirty="0">
                          <a:solidFill>
                            <a:srgbClr val="FFFFFF"/>
                          </a:solidFill>
                        </a:rPr>
                        <a:t>   type</a:t>
                      </a:r>
                      <a:r>
                        <a:rPr lang="zh-CN" altLang="en-US" sz="1800" b="1" dirty="0">
                          <a:solidFill>
                            <a:srgbClr val="FFFFFF"/>
                          </a:solidFill>
                        </a:rPr>
                        <a:t>类型</a:t>
                      </a:r>
                      <a:endParaRPr lang="zh-CN" altLang="en-US" sz="1800" b="1" dirty="0">
                        <a:solidFill>
                          <a:srgbClr val="FFFFFF"/>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38100" cap="flat" cmpd="sng">
                      <a:solidFill>
                        <a:schemeClr val="bg1"/>
                      </a:solidFill>
                      <a:prstDash val="solid"/>
                      <a:miter/>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zh-CN" sz="1800" b="1">
                          <a:solidFill>
                            <a:srgbClr val="FFFFFF"/>
                          </a:solidFill>
                        </a:rPr>
                        <a:t>        </a:t>
                      </a:r>
                      <a:r>
                        <a:rPr lang="zh-CN" altLang="en-US" sz="1800" b="1">
                          <a:solidFill>
                            <a:srgbClr val="FFFFFF"/>
                          </a:solidFill>
                        </a:rPr>
                        <a:t>描述</a:t>
                      </a:r>
                      <a:endParaRPr lang="zh-CN" altLang="en-US" sz="1800" b="1">
                        <a:solidFill>
                          <a:srgbClr val="FFFFFF"/>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38100" cap="flat" cmpd="sng">
                      <a:solidFill>
                        <a:schemeClr val="bg1"/>
                      </a:solidFill>
                      <a:prstDash val="solid"/>
                      <a:miter/>
                      <a:headEnd type="none" w="med" len="med"/>
                      <a:tailEnd type="none" w="med" len="med"/>
                    </a:lnB>
                    <a:lnTlToBr>
                      <a:noFill/>
                    </a:lnTlToBr>
                    <a:lnBlToTr>
                      <a:noFill/>
                    </a:lnBlToTr>
                    <a:solidFill>
                      <a:schemeClr val="accent1">
                        <a:alpha val="100000"/>
                      </a:schemeClr>
                    </a:solidFill>
                  </a:tcPr>
                </a:tc>
              </a:tr>
              <a:tr h="369887">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800" dirty="0">
                          <a:solidFill>
                            <a:srgbClr val="000000"/>
                          </a:solidFill>
                        </a:rPr>
                        <a:t>Type=1</a:t>
                      </a:r>
                      <a:endParaRPr lang="en-US" altLang="x-none" sz="1800" dirty="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381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800" dirty="0">
                          <a:solidFill>
                            <a:srgbClr val="000000"/>
                          </a:solidFill>
                        </a:rPr>
                        <a:t>表示列表项目用数字表示（</a:t>
                      </a:r>
                      <a:r>
                        <a:rPr lang="en-US" altLang="x-none" sz="1800" dirty="0">
                          <a:solidFill>
                            <a:srgbClr val="000000"/>
                          </a:solidFill>
                        </a:rPr>
                        <a:t>1,2,3…..</a:t>
                      </a:r>
                      <a:r>
                        <a:rPr lang="zh-CN" altLang="en-US" sz="1800" dirty="0">
                          <a:solidFill>
                            <a:srgbClr val="000000"/>
                          </a:solidFill>
                        </a:rPr>
                        <a:t>）</a:t>
                      </a:r>
                      <a:endParaRPr lang="zh-CN" altLang="en-US" sz="1800" dirty="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381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D0D8E8">
                        <a:alpha val="100000"/>
                      </a:srgbClr>
                    </a:solidFill>
                  </a:tcPr>
                </a:tc>
              </a:tr>
              <a:tr h="37147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800" dirty="0">
                          <a:solidFill>
                            <a:srgbClr val="000000"/>
                          </a:solidFill>
                        </a:rPr>
                        <a:t>Type=a</a:t>
                      </a:r>
                      <a:endParaRPr lang="en-US" altLang="x-none" sz="1800" dirty="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800" dirty="0">
                          <a:solidFill>
                            <a:srgbClr val="000000"/>
                          </a:solidFill>
                        </a:rPr>
                        <a:t>表示列表项目用小写字母表示</a:t>
                      </a:r>
                      <a:r>
                        <a:rPr lang="en-US" altLang="x-none" sz="1800" dirty="0">
                          <a:solidFill>
                            <a:srgbClr val="000000"/>
                          </a:solidFill>
                        </a:rPr>
                        <a:t>(a,b,c..)</a:t>
                      </a:r>
                      <a:endParaRPr lang="en-US" altLang="x-none" sz="1800" dirty="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E9EDF4">
                        <a:alpha val="100000"/>
                      </a:srgbClr>
                    </a:solidFill>
                  </a:tcPr>
                </a:tc>
              </a:tr>
              <a:tr h="369888">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800" dirty="0">
                          <a:solidFill>
                            <a:srgbClr val="000000"/>
                          </a:solidFill>
                        </a:rPr>
                        <a:t>Type=A</a:t>
                      </a:r>
                      <a:endParaRPr lang="en-US" altLang="x-none" sz="1800" dirty="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800" dirty="0">
                          <a:solidFill>
                            <a:srgbClr val="000000"/>
                          </a:solidFill>
                        </a:rPr>
                        <a:t>表示列表项目用大写字母表示</a:t>
                      </a:r>
                      <a:r>
                        <a:rPr lang="en-US" altLang="x-none" sz="1800" dirty="0">
                          <a:solidFill>
                            <a:srgbClr val="000000"/>
                          </a:solidFill>
                        </a:rPr>
                        <a:t>(A,B,C..)</a:t>
                      </a:r>
                      <a:endParaRPr lang="en-US" altLang="x-none" sz="1800" dirty="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D0D8E8">
                        <a:alpha val="100000"/>
                      </a:srgbClr>
                    </a:solidFill>
                  </a:tcPr>
                </a:tc>
              </a:tr>
              <a:tr h="37147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800" dirty="0">
                          <a:solidFill>
                            <a:srgbClr val="000000"/>
                          </a:solidFill>
                        </a:rPr>
                        <a:t>Type=i</a:t>
                      </a:r>
                      <a:endParaRPr lang="en-US" altLang="x-none" sz="1800" dirty="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800" dirty="0">
                          <a:solidFill>
                            <a:srgbClr val="000000"/>
                          </a:solidFill>
                        </a:rPr>
                        <a:t>表示列表项目用小写罗马数字表示</a:t>
                      </a:r>
                      <a:r>
                        <a:rPr lang="en-US" altLang="x-none" sz="1800" dirty="0">
                          <a:solidFill>
                            <a:srgbClr val="000000"/>
                          </a:solidFill>
                        </a:rPr>
                        <a:t>(i,ii,iii….)</a:t>
                      </a:r>
                      <a:endParaRPr lang="en-US" altLang="x-none" sz="1800" dirty="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E9EDF4">
                        <a:alpha val="100000"/>
                      </a:srgbClr>
                    </a:solidFill>
                  </a:tcPr>
                </a:tc>
              </a:tr>
              <a:tr h="369887">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en-US" altLang="x-none" sz="1800" dirty="0">
                          <a:solidFill>
                            <a:srgbClr val="000000"/>
                          </a:solidFill>
                        </a:rPr>
                        <a:t>Type=I</a:t>
                      </a:r>
                      <a:endParaRPr lang="en-US" altLang="x-none" sz="1800" dirty="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D0D8E8">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r>
                        <a:rPr lang="zh-CN" altLang="en-US" sz="1800" dirty="0">
                          <a:solidFill>
                            <a:srgbClr val="000000"/>
                          </a:solidFill>
                        </a:rPr>
                        <a:t>表示列表项目用大写罗马数字表示</a:t>
                      </a:r>
                      <a:r>
                        <a:rPr lang="en-US" altLang="x-none" sz="1800" dirty="0">
                          <a:solidFill>
                            <a:srgbClr val="000000"/>
                          </a:solidFill>
                        </a:rPr>
                        <a:t>(I,II,III…)</a:t>
                      </a:r>
                      <a:endParaRPr lang="en-US" altLang="x-none" sz="1800" dirty="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D0D8E8">
                        <a:alpha val="100000"/>
                      </a:srgbClr>
                    </a:solidFill>
                  </a:tcPr>
                </a:tc>
              </a:tr>
              <a:tr h="371475">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endParaRPr sz="180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E9EDF4">
                        <a:alpha val="100000"/>
                      </a:srgbClr>
                    </a:solidFill>
                  </a:tcPr>
                </a:tc>
                <a:tc>
                  <a:txBody>
                    <a:bodyPr wrap="square"/>
                    <a:lstStyle>
                      <a:lvl1pPr marL="342900" lvl="0" indent="-342900" algn="l" defTabSz="914400" eaLnBrk="0" fontAlgn="base" latinLnBrk="0" hangingPunct="0">
                        <a:spcBef>
                          <a:spcPct val="20000"/>
                        </a:spcBef>
                        <a:spcAft>
                          <a:spcPct val="0"/>
                        </a:spcAft>
                        <a:buFont typeface="Arial" panose="020B0604020202020204" pitchFamily="34" charset="0"/>
                        <a:buChar char="•"/>
                        <a:defRPr sz="2800" b="0" i="0" u="none" kern="1200" baseline="0">
                          <a:solidFill>
                            <a:schemeClr val="tx1"/>
                          </a:solidFill>
                          <a:latin typeface="Calibri" panose="020F05020202040302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Font typeface="Arial" panose="020B0604020202020204" pitchFamily="34" charset="0"/>
                        <a:buNone/>
                      </a:pPr>
                      <a:endParaRPr sz="1800">
                        <a:solidFill>
                          <a:srgbClr val="000000"/>
                        </a:solidFill>
                      </a:endParaRPr>
                    </a:p>
                  </a:txBody>
                  <a:tcPr marT="45705" marB="45705" vert="horz" anchor="t">
                    <a:lnL w="12700" cap="flat" cmpd="sng">
                      <a:solidFill>
                        <a:schemeClr val="bg1"/>
                      </a:solidFill>
                      <a:prstDash val="solid"/>
                      <a:miter/>
                      <a:headEnd type="none" w="med" len="med"/>
                      <a:tailEnd type="none" w="med" len="med"/>
                    </a:lnL>
                    <a:lnR w="12700" cap="flat" cmpd="sng">
                      <a:solidFill>
                        <a:schemeClr val="bg1"/>
                      </a:solidFill>
                      <a:prstDash val="solid"/>
                      <a:miter/>
                      <a:headEnd type="none" w="med" len="med"/>
                      <a:tailEnd type="none" w="med" len="med"/>
                    </a:lnR>
                    <a:lnT w="12700" cap="flat" cmpd="sng">
                      <a:solidFill>
                        <a:schemeClr val="bg1"/>
                      </a:solidFill>
                      <a:prstDash val="solid"/>
                      <a:miter/>
                      <a:headEnd type="none" w="med" len="med"/>
                      <a:tailEnd type="none" w="med" len="med"/>
                    </a:lnT>
                    <a:lnB w="12700" cap="flat" cmpd="sng">
                      <a:solidFill>
                        <a:schemeClr val="bg1"/>
                      </a:solidFill>
                      <a:prstDash val="solid"/>
                      <a:miter/>
                      <a:headEnd type="none" w="med" len="med"/>
                      <a:tailEnd type="none" w="med" len="med"/>
                    </a:lnB>
                    <a:lnTlToBr>
                      <a:noFill/>
                    </a:lnTlToBr>
                    <a:lnBlToTr>
                      <a:noFill/>
                    </a:lnBlToTr>
                    <a:solidFill>
                      <a:srgbClr val="E9EDF4">
                        <a:alpha val="100000"/>
                      </a:srgbClr>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1"/>
          <p:cNvSpPr>
            <a:spLocks noGrp="1"/>
          </p:cNvSpPr>
          <p:nvPr>
            <p:ph type="title"/>
          </p:nvPr>
        </p:nvSpPr>
        <p:spPr>
          <a:xfrm>
            <a:off x="457200" y="476250"/>
            <a:ext cx="8229600" cy="941388"/>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ctr"/>
          <a:p>
            <a:pPr eaLnBrk="1" hangingPunct="1"/>
            <a:r>
              <a:rPr lang="zh-CN" altLang="en-US" dirty="0"/>
              <a:t>自定义列表</a:t>
            </a:r>
            <a:r>
              <a:rPr lang="en-US" altLang="x-none" dirty="0"/>
              <a:t>(dl)</a:t>
            </a:r>
            <a:endParaRPr lang="zh-CN" altLang="en-US" dirty="0"/>
          </a:p>
        </p:txBody>
      </p:sp>
      <p:sp>
        <p:nvSpPr>
          <p:cNvPr id="70658" name="内容占位符 2"/>
          <p:cNvSpPr>
            <a:spLocks noGrp="1"/>
          </p:cNvSpPr>
          <p:nvPr>
            <p:ph/>
          </p:nvPr>
        </p:nvSpPr>
        <p:spPr>
          <a:xfrm>
            <a:off x="457200" y="1600200"/>
            <a:ext cx="8229600" cy="4525963"/>
          </a:xfrm>
          <a:prstGeom prst="rect">
            <a:avLst/>
          </a:prstGeom>
          <a:solidFill>
            <a:srgbClr val="FFFFFF"/>
          </a:solidFill>
          <a:ln w="9525" cap="flat" cmpd="sng">
            <a:solidFill>
              <a:srgbClr val="000000"/>
            </a:solidFill>
            <a:prstDash val="solid"/>
            <a:miter/>
            <a:headEnd type="none" w="med" len="med"/>
            <a:tailEnd type="none" w="med" len="med"/>
          </a:ln>
        </p:spPr>
        <p:txBody>
          <a:bodyPr wrap="square" anchor="t"/>
          <a:p>
            <a:pPr marL="342900" lvl="1" indent="-342900" eaLnBrk="1" hangingPunct="1">
              <a:buChar char="•"/>
            </a:pPr>
            <a:r>
              <a:rPr lang="zh-CN" altLang="en-US" dirty="0"/>
              <a:t>定义列表常用于对术语或名词进行解释和描述，定义列表的列表项前没有任何项目符号。其基本语法如下：</a:t>
            </a:r>
            <a:endParaRPr lang="en-US" altLang="x-none" dirty="0"/>
          </a:p>
          <a:p>
            <a:pPr eaLnBrk="1" hangingPunct="1"/>
            <a:endParaRPr lang="zh-CN" altLang="en-US" dirty="0"/>
          </a:p>
        </p:txBody>
      </p:sp>
      <p:sp>
        <p:nvSpPr>
          <p:cNvPr id="70659" name="标题 1"/>
          <p:cNvSpPr/>
          <p:nvPr/>
        </p:nvSpPr>
        <p:spPr>
          <a:xfrm>
            <a:off x="788988" y="3068638"/>
            <a:ext cx="7177087" cy="2943225"/>
          </a:xfrm>
          <a:prstGeom prst="rect">
            <a:avLst/>
          </a:prstGeom>
          <a:solidFill>
            <a:srgbClr val="D5F4FF"/>
          </a:solidFill>
          <a:ln w="9525">
            <a:noFill/>
          </a:ln>
        </p:spPr>
        <p:txBody>
          <a:bodyPr anchor="t"/>
          <a:p>
            <a:pPr eaLnBrk="0" hangingPunct="0"/>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&lt;dl&gt;</a:t>
            </a:r>
            <a:endPar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endParaRPr>
          </a:p>
          <a:p>
            <a:pPr eaLnBrk="0" hangingPunct="0"/>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    &lt;dt&gt;</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1&lt;/dt&gt;</a:t>
            </a:r>
            <a:endPar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endParaRPr>
          </a:p>
          <a:p>
            <a:pPr eaLnBrk="0" hangingPunct="0"/>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    &lt;dd&gt;</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1</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解释</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1&lt;/dd&gt;</a:t>
            </a:r>
            <a:endPar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endParaRPr>
          </a:p>
          <a:p>
            <a:pPr eaLnBrk="0" hangingPunct="0"/>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    &lt;dd&gt;</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1</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解释</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2&lt;/dd&gt;</a:t>
            </a:r>
            <a:endPar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endParaRPr>
          </a:p>
          <a:p>
            <a:pPr eaLnBrk="0" hangingPunct="0"/>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    ...</a:t>
            </a:r>
            <a:endPar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endParaRPr>
          </a:p>
          <a:p>
            <a:pPr eaLnBrk="0" hangingPunct="0"/>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    &lt;dt&gt;</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2&lt;/dt&gt;</a:t>
            </a:r>
            <a:endPar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endParaRPr>
          </a:p>
          <a:p>
            <a:pPr eaLnBrk="0" hangingPunct="0"/>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    &lt;dd&gt;</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2</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解释</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1&lt;/dd&gt;</a:t>
            </a:r>
            <a:endPar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endParaRPr>
          </a:p>
          <a:p>
            <a:pPr eaLnBrk="0" hangingPunct="0"/>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    &lt;dd&gt;</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2</a:t>
            </a:r>
            <a:r>
              <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rPr>
              <a:t>解释</a:t>
            </a:r>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2&lt;/dd&gt;</a:t>
            </a:r>
            <a:endPar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endParaRPr>
          </a:p>
          <a:p>
            <a:pPr eaLnBrk="0" hangingPunct="0"/>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    ...</a:t>
            </a:r>
            <a:endParaRPr lang="zh-CN" altLang="en-US" dirty="0">
              <a:solidFill>
                <a:schemeClr val="tx2"/>
              </a:solidFill>
              <a:latin typeface="Arial" panose="020B0604020202020204" pitchFamily="34" charset="0"/>
              <a:ea typeface="宋体" panose="02010600030101010101" pitchFamily="2" charset="-122"/>
              <a:sym typeface="Arial" panose="020B0604020202020204" pitchFamily="34" charset="0"/>
            </a:endParaRPr>
          </a:p>
          <a:p>
            <a:pPr eaLnBrk="0" hangingPunct="0"/>
            <a:r>
              <a:rPr lang="en-US" altLang="x-none" dirty="0">
                <a:solidFill>
                  <a:schemeClr val="tx2"/>
                </a:solidFill>
                <a:latin typeface="Arial" panose="020B0604020202020204" pitchFamily="34" charset="0"/>
                <a:ea typeface="宋体" panose="02010600030101010101" pitchFamily="2" charset="-122"/>
                <a:sym typeface="Arial" panose="020B0604020202020204" pitchFamily="34" charset="0"/>
              </a:rPr>
              <a:t>&lt;/dl&gt;</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81" name="Picture 3"/>
          <p:cNvPicPr>
            <a:picLocks noGrp="1" noChangeAspect="1"/>
          </p:cNvPicPr>
          <p:nvPr>
            <p:ph/>
          </p:nvPr>
        </p:nvPicPr>
        <p:blipFill>
          <a:blip r:embed="rId1"/>
          <a:stretch>
            <a:fillRect/>
          </a:stretch>
        </p:blipFill>
        <p:spPr>
          <a:xfrm>
            <a:off x="2268538" y="620713"/>
            <a:ext cx="4152900" cy="2657475"/>
          </a:xfrm>
          <a:prstGeom prst="rect">
            <a:avLst/>
          </a:prstGeom>
          <a:noFill/>
          <a:ln w="9525">
            <a:noFill/>
          </a:ln>
        </p:spPr>
      </p:pic>
      <p:pic>
        <p:nvPicPr>
          <p:cNvPr id="71682" name="Picture 4"/>
          <p:cNvPicPr>
            <a:picLocks noChangeAspect="1"/>
          </p:cNvPicPr>
          <p:nvPr/>
        </p:nvPicPr>
        <p:blipFill>
          <a:blip r:embed="rId2"/>
          <a:stretch>
            <a:fillRect/>
          </a:stretch>
        </p:blipFill>
        <p:spPr>
          <a:xfrm>
            <a:off x="323850" y="3355975"/>
            <a:ext cx="8377238" cy="2644775"/>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5" name="图片 1"/>
          <p:cNvPicPr>
            <a:picLocks noChangeAspect="1"/>
          </p:cNvPicPr>
          <p:nvPr/>
        </p:nvPicPr>
        <p:blipFill>
          <a:blip r:embed="rId1"/>
          <a:stretch>
            <a:fillRect/>
          </a:stretch>
        </p:blipFill>
        <p:spPr>
          <a:xfrm>
            <a:off x="1979613" y="2565400"/>
            <a:ext cx="5019675" cy="2636838"/>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日期占位符 1"/>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10242" name="页脚占位符 2"/>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10243" name="灯片编号占位符 3"/>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10244" name="标题 4"/>
          <p:cNvSpPr>
            <a:spLocks noGrp="1"/>
          </p:cNvSpPr>
          <p:nvPr>
            <p:ph type="title"/>
          </p:nvPr>
        </p:nvSpPr>
        <p:spPr>
          <a:xfrm>
            <a:off x="628650" y="581025"/>
            <a:ext cx="7886700" cy="963613"/>
          </a:xfrm>
          <a:prstGeom prst="rect">
            <a:avLst/>
          </a:prstGeom>
          <a:noFill/>
          <a:ln w="9525">
            <a:noFill/>
          </a:ln>
        </p:spPr>
        <p:txBody>
          <a:bodyPr anchor="b"/>
          <a:p>
            <a:pPr algn="l" eaLnBrk="1" hangingPunct="1"/>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网页介绍</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10245" name="TextBox 2"/>
          <p:cNvSpPr txBox="1"/>
          <p:nvPr/>
        </p:nvSpPr>
        <p:spPr>
          <a:xfrm>
            <a:off x="611188" y="1916113"/>
            <a:ext cx="7848600" cy="1385887"/>
          </a:xfrm>
          <a:prstGeom prst="rect">
            <a:avLst/>
          </a:prstGeom>
          <a:noFill/>
          <a:ln w="9525">
            <a:noFill/>
          </a:ln>
        </p:spPr>
        <p:txBody>
          <a:bodyPr anchor="t">
            <a:spAutoFit/>
          </a:bodyPr>
          <a:p>
            <a:pPr eaLnBrk="0" hangingPunct="0"/>
            <a:r>
              <a:rPr lang="zh-CN" altLang="en-US" sz="2800" dirty="0">
                <a:latin typeface="Calibri" panose="020F0502020204030204" pitchFamily="2" charset="0"/>
                <a:ea typeface="宋体" panose="02010600030101010101" pitchFamily="2" charset="-122"/>
              </a:rPr>
              <a:t>认识网页</a:t>
            </a:r>
            <a:endParaRPr lang="en-US" altLang="x-none" sz="2800" dirty="0">
              <a:latin typeface="Calibri" panose="020F0502020204030204" pitchFamily="2" charset="0"/>
              <a:ea typeface="宋体" panose="02010600030101010101" pitchFamily="2" charset="-122"/>
            </a:endParaRPr>
          </a:p>
          <a:p>
            <a:pPr eaLnBrk="0" hangingPunct="0"/>
            <a:endParaRPr lang="en-US" altLang="x-none" sz="2800" dirty="0">
              <a:latin typeface="Calibri" panose="020F0502020204030204" pitchFamily="2" charset="0"/>
              <a:ea typeface="宋体" panose="02010600030101010101" pitchFamily="2" charset="-122"/>
            </a:endParaRPr>
          </a:p>
          <a:p>
            <a:pPr eaLnBrk="0" hangingPunct="0"/>
            <a:r>
              <a:rPr lang="en-US" altLang="x-none" sz="2800" dirty="0">
                <a:latin typeface="Calibri" panose="020F0502020204030204" pitchFamily="2" charset="0"/>
                <a:ea typeface="宋体" panose="02010600030101010101" pitchFamily="2" charset="-122"/>
              </a:rPr>
              <a:t>        </a:t>
            </a:r>
            <a:endParaRPr lang="zh-CN" altLang="en-US" sz="2800" dirty="0">
              <a:latin typeface="Calibri" panose="020F0502020204030204" pitchFamily="2" charset="0"/>
              <a:ea typeface="宋体" panose="02010600030101010101" pitchFamily="2" charset="-122"/>
            </a:endParaRPr>
          </a:p>
        </p:txBody>
      </p:sp>
      <p:sp>
        <p:nvSpPr>
          <p:cNvPr id="10247" name="Text Box 6"/>
          <p:cNvSpPr txBox="1"/>
          <p:nvPr/>
        </p:nvSpPr>
        <p:spPr>
          <a:xfrm>
            <a:off x="1881188" y="2609850"/>
            <a:ext cx="5308600" cy="2862263"/>
          </a:xfrm>
          <a:prstGeom prst="rect">
            <a:avLst/>
          </a:prstGeom>
          <a:noFill/>
          <a:ln w="31750" cap="flat" cmpd="sng">
            <a:solidFill>
              <a:srgbClr val="00ACE6"/>
            </a:solidFill>
            <a:prstDash val="dash"/>
            <a:miter/>
            <a:headEnd type="none" w="med" len="med"/>
            <a:tailEnd type="none" w="med" len="med"/>
          </a:ln>
          <a:effectLst>
            <a:outerShdw sy="23000" kx="1031184" algn="br" rotWithShape="0">
              <a:srgbClr val="000000">
                <a:alpha val="6000"/>
              </a:srgbClr>
            </a:outerShdw>
          </a:effectLst>
        </p:spPr>
        <p:txBody>
          <a:bodyPr anchor="t">
            <a:spAutoFit/>
          </a:bodyPr>
          <a:p>
            <a:pPr eaLnBrk="0" hangingPunct="0">
              <a:lnSpc>
                <a:spcPct val="150000"/>
              </a:lnSpc>
            </a:pPr>
            <a:r>
              <a:rPr lang="zh-CN" altLang="en-US" sz="3600" b="1" dirty="0">
                <a:solidFill>
                  <a:srgbClr val="009ED6"/>
                </a:solidFill>
                <a:latin typeface="Arial" panose="020B0604020202020204" pitchFamily="34" charset="0"/>
                <a:ea typeface="宋体" panose="02010600030101010101" pitchFamily="2" charset="-122"/>
              </a:rPr>
              <a:t>网页</a:t>
            </a:r>
            <a:r>
              <a:rPr lang="zh-CN" altLang="en-US" sz="2800" dirty="0">
                <a:latin typeface="Arial" panose="020B0604020202020204" pitchFamily="34" charset="0"/>
                <a:ea typeface="宋体" panose="02010600030101010101" pitchFamily="2" charset="-122"/>
              </a:rPr>
              <a:t>主要由</a:t>
            </a:r>
            <a:r>
              <a:rPr lang="zh-CN" altLang="en-US" sz="2800" b="1" dirty="0">
                <a:solidFill>
                  <a:srgbClr val="009ED6"/>
                </a:solidFill>
                <a:latin typeface="Arial" panose="020B0604020202020204" pitchFamily="34" charset="0"/>
                <a:ea typeface="宋体" panose="02010600030101010101" pitchFamily="2" charset="-122"/>
              </a:rPr>
              <a:t>文字、图片和按钮等</a:t>
            </a:r>
            <a:r>
              <a:rPr lang="zh-CN" altLang="en-US" sz="2800" dirty="0">
                <a:latin typeface="Arial" panose="020B0604020202020204" pitchFamily="34" charset="0"/>
                <a:ea typeface="宋体" panose="02010600030101010101" pitchFamily="2" charset="-122"/>
              </a:rPr>
              <a:t>元素构成。当然，除了这些元素，网页中还可以包含</a:t>
            </a:r>
            <a:r>
              <a:rPr lang="zh-CN" altLang="en-US" sz="2800" b="1" dirty="0">
                <a:solidFill>
                  <a:srgbClr val="009ED6"/>
                </a:solidFill>
                <a:latin typeface="Arial" panose="020B0604020202020204" pitchFamily="34" charset="0"/>
                <a:ea typeface="宋体" panose="02010600030101010101" pitchFamily="2" charset="-122"/>
              </a:rPr>
              <a:t>音频、视频</a:t>
            </a:r>
            <a:r>
              <a:rPr lang="zh-CN" altLang="en-US" sz="2800" dirty="0">
                <a:latin typeface="Arial" panose="020B0604020202020204" pitchFamily="34" charset="0"/>
                <a:ea typeface="宋体" panose="02010600030101010101" pitchFamily="2" charset="-122"/>
              </a:rPr>
              <a:t>以及</a:t>
            </a:r>
            <a:r>
              <a:rPr lang="en-US" altLang="x-none" sz="2800" b="1" dirty="0">
                <a:solidFill>
                  <a:srgbClr val="009ED6"/>
                </a:solidFill>
                <a:latin typeface="Arial" panose="020B0604020202020204" pitchFamily="34" charset="0"/>
                <a:ea typeface="宋体" panose="02010600030101010101" pitchFamily="2" charset="-122"/>
              </a:rPr>
              <a:t>Flash</a:t>
            </a:r>
            <a:r>
              <a:rPr lang="zh-CN" altLang="en-US" sz="2800" dirty="0">
                <a:latin typeface="Arial" panose="020B0604020202020204" pitchFamily="34" charset="0"/>
                <a:ea typeface="宋体" panose="02010600030101010101" pitchFamily="2" charset="-122"/>
              </a:rPr>
              <a:t>等。</a:t>
            </a:r>
            <a:endParaRPr lang="zh-CN" altLang="en-US" sz="28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wipe(left)">
                                      <p:cBhvr>
                                        <p:cTn id="7" dur="10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a:xfrm>
            <a:off x="628650" y="581025"/>
            <a:ext cx="7886700" cy="963613"/>
          </a:xfrm>
          <a:prstGeom prst="rect">
            <a:avLst/>
          </a:prstGeom>
          <a:noFill/>
          <a:ln w="9525">
            <a:noFill/>
          </a:ln>
        </p:spPr>
        <p:txBody>
          <a:bodyPr anchor="b"/>
          <a:p>
            <a:pPr algn="l"/>
            <a:r>
              <a:rPr lang="en-US" altLang="x-none" dirty="0">
                <a:solidFill>
                  <a:srgbClr val="00639A"/>
                </a:solidFill>
                <a:latin typeface="微软雅黑" panose="020B0503020204020204" pitchFamily="2" charset="-122"/>
                <a:ea typeface="微软雅黑" panose="020B0503020204020204" pitchFamily="2" charset="-122"/>
              </a:rPr>
              <a:t>Html</a:t>
            </a:r>
            <a:r>
              <a:rPr lang="zh-CN" altLang="en-US" dirty="0">
                <a:solidFill>
                  <a:srgbClr val="00639A"/>
                </a:solidFill>
                <a:latin typeface="微软雅黑" panose="020B0503020204020204" pitchFamily="2" charset="-122"/>
                <a:ea typeface="微软雅黑" panose="020B0503020204020204" pitchFamily="2" charset="-122"/>
              </a:rPr>
              <a:t>基础     总结</a:t>
            </a:r>
            <a:endParaRPr lang="zh-CN" altLang="en-US" dirty="0">
              <a:solidFill>
                <a:srgbClr val="00639A"/>
              </a:solidFill>
              <a:latin typeface="微软雅黑" panose="020B0503020204020204" pitchFamily="2" charset="-122"/>
              <a:ea typeface="微软雅黑" panose="020B0503020204020204" pitchFamily="2" charset="-122"/>
            </a:endParaRPr>
          </a:p>
        </p:txBody>
      </p:sp>
      <p:sp>
        <p:nvSpPr>
          <p:cNvPr id="73730" name="日期占位符 2"/>
          <p:cNvSpPr txBox="1">
            <a:spLocks noGrp="1"/>
          </p:cNvSpPr>
          <p:nvPr/>
        </p:nvSpPr>
        <p:spPr>
          <a:xfrm>
            <a:off x="65088" y="6535738"/>
            <a:ext cx="2057400" cy="314325"/>
          </a:xfrm>
          <a:prstGeom prst="rect">
            <a:avLst/>
          </a:prstGeom>
          <a:noFill/>
          <a:ln w="9525">
            <a:noFill/>
          </a:ln>
        </p:spPr>
        <p:txBody>
          <a:bodyPr anchor="t"/>
          <a:p>
            <a:pPr eaLnBrk="0" hangingPunct="0"/>
            <a:fld id="{BB962C8B-B14F-4D97-AF65-F5344CB8AC3E}" type="datetime1">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73731" name="页脚占位符 3"/>
          <p:cNvSpPr txBox="1">
            <a:spLocks noGrp="1"/>
          </p:cNvSpPr>
          <p:nvPr/>
        </p:nvSpPr>
        <p:spPr>
          <a:xfrm>
            <a:off x="3028950" y="6534150"/>
            <a:ext cx="3086100" cy="315913"/>
          </a:xfrm>
          <a:prstGeom prst="rect">
            <a:avLst/>
          </a:prstGeom>
          <a:noFill/>
          <a:ln w="9525">
            <a:noFill/>
          </a:ln>
        </p:spPr>
        <p:txBody>
          <a:bodyPr anchor="t"/>
          <a:p>
            <a:pPr algn="ctr" eaLnBrk="0" hangingPunct="0"/>
            <a:endParaRPr lang="zh-CN" altLang="en-US" sz="1200" dirty="0">
              <a:solidFill>
                <a:srgbClr val="D9D9D9"/>
              </a:solidFill>
              <a:latin typeface="微软雅黑" panose="020B0503020204020204" pitchFamily="2" charset="-122"/>
              <a:ea typeface="微软雅黑" panose="020B0503020204020204" pitchFamily="2" charset="-122"/>
            </a:endParaRPr>
          </a:p>
        </p:txBody>
      </p:sp>
      <p:sp>
        <p:nvSpPr>
          <p:cNvPr id="73732" name="灯片编号占位符 4"/>
          <p:cNvSpPr txBox="1">
            <a:spLocks noGrp="1"/>
          </p:cNvSpPr>
          <p:nvPr/>
        </p:nvSpPr>
        <p:spPr>
          <a:xfrm>
            <a:off x="8147050" y="6526213"/>
            <a:ext cx="996950" cy="323850"/>
          </a:xfrm>
          <a:prstGeom prst="rect">
            <a:avLst/>
          </a:prstGeom>
          <a:noFill/>
          <a:ln w="9525">
            <a:noFill/>
          </a:ln>
        </p:spPr>
        <p:txBody>
          <a:bodyPr anchor="ctr"/>
          <a:p>
            <a:pPr algn="ctr" eaLnBrk="0" hangingPunct="0"/>
            <a:fld id="{9A0DB2DC-4C9A-4742-B13C-FB6460FD3503}" type="slidenum">
              <a:rPr lang="zh-CN" altLang="en-US" sz="1200" dirty="0">
                <a:solidFill>
                  <a:srgbClr val="F2F2F2"/>
                </a:solidFill>
                <a:latin typeface="微软雅黑" panose="020B0503020204020204" pitchFamily="2" charset="-122"/>
                <a:ea typeface="微软雅黑" panose="020B0503020204020204" pitchFamily="2" charset="-122"/>
              </a:rPr>
            </a:fld>
            <a:endParaRPr lang="zh-CN" altLang="en-US" sz="1200" dirty="0">
              <a:solidFill>
                <a:srgbClr val="F2F2F2"/>
              </a:solidFill>
              <a:latin typeface="微软雅黑" panose="020B0503020204020204" pitchFamily="2" charset="-122"/>
              <a:ea typeface="微软雅黑" panose="020B0503020204020204" pitchFamily="2" charset="-122"/>
            </a:endParaRPr>
          </a:p>
        </p:txBody>
      </p:sp>
      <p:sp>
        <p:nvSpPr>
          <p:cNvPr id="73733" name="矩形 5"/>
          <p:cNvSpPr/>
          <p:nvPr/>
        </p:nvSpPr>
        <p:spPr>
          <a:xfrm>
            <a:off x="684213" y="1773238"/>
            <a:ext cx="7920037" cy="400050"/>
          </a:xfrm>
          <a:prstGeom prst="rect">
            <a:avLst/>
          </a:prstGeom>
          <a:noFill/>
          <a:ln w="9525">
            <a:noFill/>
          </a:ln>
        </p:spPr>
        <p:txBody>
          <a:bodyPr anchor="t">
            <a:spAutoFit/>
          </a:bodyPr>
          <a:p>
            <a:pPr eaLnBrk="0" hangingPunct="0"/>
            <a:r>
              <a:rPr lang="zh-CN" altLang="en-US" sz="2000" dirty="0">
                <a:latin typeface="Calibri" panose="020F0502020204030204" pitchFamily="2" charset="0"/>
                <a:ea typeface="宋体" panose="02010600030101010101" pitchFamily="2" charset="-122"/>
              </a:rPr>
              <a:t>每一个篇章都有一个主题 我们HTML的主题就是 &lt;认识标签&gt;</a:t>
            </a:r>
            <a:endParaRPr lang="zh-CN" altLang="en-US" sz="2000" dirty="0">
              <a:latin typeface="Calibri" panose="020F0502020204030204" pitchFamily="2" charset="0"/>
              <a:ea typeface="宋体" panose="02010600030101010101" pitchFamily="2" charset="-122"/>
            </a:endParaRPr>
          </a:p>
        </p:txBody>
      </p:sp>
      <p:pic>
        <p:nvPicPr>
          <p:cNvPr id="66567" name="Picture 4" descr="KXHQDLB~XN2S8T@XEC~2%2X"/>
          <p:cNvPicPr>
            <a:picLocks noChangeAspect="1"/>
          </p:cNvPicPr>
          <p:nvPr/>
        </p:nvPicPr>
        <p:blipFill>
          <a:blip r:embed="rId1"/>
          <a:stretch>
            <a:fillRect/>
          </a:stretch>
        </p:blipFill>
        <p:spPr>
          <a:xfrm>
            <a:off x="615950" y="2276475"/>
            <a:ext cx="3833813" cy="3733800"/>
          </a:xfrm>
          <a:prstGeom prst="rect">
            <a:avLst/>
          </a:prstGeom>
          <a:noFill/>
          <a:ln w="9525">
            <a:noFill/>
          </a:ln>
        </p:spPr>
      </p:pic>
      <p:pic>
        <p:nvPicPr>
          <p:cNvPr id="66568" name="Picture 5" descr="8X~OJH})`BOTKPU6AT%K`V2"/>
          <p:cNvPicPr>
            <a:picLocks noChangeAspect="1"/>
          </p:cNvPicPr>
          <p:nvPr/>
        </p:nvPicPr>
        <p:blipFill>
          <a:blip r:embed="rId2"/>
          <a:stretch>
            <a:fillRect/>
          </a:stretch>
        </p:blipFill>
        <p:spPr>
          <a:xfrm>
            <a:off x="4479925" y="2212975"/>
            <a:ext cx="3702050" cy="38846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567"/>
                                        </p:tgtEl>
                                        <p:attrNameLst>
                                          <p:attrName>style.visibility</p:attrName>
                                        </p:attrNameLst>
                                      </p:cBhvr>
                                      <p:to>
                                        <p:strVal val="visible"/>
                                      </p:to>
                                    </p:set>
                                    <p:anim calcmode="lin" valueType="num">
                                      <p:cBhvr additive="base">
                                        <p:cTn id="7" dur="500" fill="hold"/>
                                        <p:tgtEl>
                                          <p:spTgt spid="66567"/>
                                        </p:tgtEl>
                                        <p:attrNameLst>
                                          <p:attrName>ppt_x</p:attrName>
                                        </p:attrNameLst>
                                      </p:cBhvr>
                                      <p:tavLst>
                                        <p:tav tm="0">
                                          <p:val>
                                            <p:strVal val="#ppt_x"/>
                                          </p:val>
                                        </p:tav>
                                        <p:tav tm="100000">
                                          <p:val>
                                            <p:strVal val="#ppt_x"/>
                                          </p:val>
                                        </p:tav>
                                      </p:tavLst>
                                    </p:anim>
                                    <p:anim calcmode="lin" valueType="num">
                                      <p:cBhvr additive="base">
                                        <p:cTn id="8" dur="500" fill="hold"/>
                                        <p:tgtEl>
                                          <p:spTgt spid="665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66568"/>
                                        </p:tgtEl>
                                        <p:attrNameLst>
                                          <p:attrName>style.visibility</p:attrName>
                                        </p:attrNameLst>
                                      </p:cBhvr>
                                      <p:to>
                                        <p:strVal val="visible"/>
                                      </p:to>
                                    </p:set>
                                    <p:animEffect transition="in" filter="checkerboard(across)">
                                      <p:cBhvr>
                                        <p:cTn id="13" dur="500"/>
                                        <p:tgtEl>
                                          <p:spTgt spid="66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1188" y="836613"/>
            <a:ext cx="5867400" cy="706438"/>
          </a:xfrm>
          <a:prstGeom prst="rect">
            <a:avLst/>
          </a:prstGeom>
          <a:noFill/>
        </p:spPr>
        <p:txBody>
          <a:bodyPr wrap="square" rtlCol="0">
            <a:spAutoFit/>
          </a:bodyPr>
          <a:p>
            <a:r>
              <a:rPr lang="en-US" altLang="zh-CN" sz="40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web</a:t>
            </a:r>
            <a:r>
              <a:rPr lang="zh-CN" altLang="en-US" sz="40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标准</a:t>
            </a:r>
            <a:endParaRPr lang="zh-CN" altLang="en-US" sz="4000" noProof="1">
              <a:solidFill>
                <a:schemeClr val="accent1"/>
              </a:solidFill>
              <a:effectLst>
                <a:outerShdw blurRad="38100" dist="25400" dir="5400000" algn="ctr" rotWithShape="0">
                  <a:srgbClr val="6E747A">
                    <a:alpha val="43000"/>
                  </a:srgbClr>
                </a:outerShdw>
              </a:effectLst>
            </a:endParaRPr>
          </a:p>
        </p:txBody>
      </p:sp>
      <p:sp>
        <p:nvSpPr>
          <p:cNvPr id="11266" name="文本框 4"/>
          <p:cNvSpPr txBox="1"/>
          <p:nvPr/>
        </p:nvSpPr>
        <p:spPr>
          <a:xfrm>
            <a:off x="466725" y="2563813"/>
            <a:ext cx="8486775" cy="5032375"/>
          </a:xfrm>
          <a:prstGeom prst="rect">
            <a:avLst/>
          </a:prstGeom>
          <a:noFill/>
          <a:ln w="9525">
            <a:noFill/>
          </a:ln>
        </p:spPr>
        <p:txBody>
          <a:bodyPr wrap="square" anchor="t">
            <a:spAutoFit/>
          </a:bodyPr>
          <a:p>
            <a:pPr eaLnBrk="0" hangingPunct="0"/>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w3c </a:t>
            </a:r>
            <a:r>
              <a:rPr lang="zh-CN" altLang="en-US">
                <a:latin typeface="Arial" panose="020B0604020202020204" pitchFamily="34" charset="0"/>
                <a:ea typeface="宋体" panose="02010600030101010101" pitchFamily="2" charset="-122"/>
              </a:rPr>
              <a:t>万维网联盟组织     用来制定</a:t>
            </a:r>
            <a:r>
              <a:rPr lang="en-US" altLang="zh-CN">
                <a:latin typeface="Arial" panose="020B0604020202020204" pitchFamily="34" charset="0"/>
                <a:ea typeface="宋体" panose="02010600030101010101" pitchFamily="2" charset="-122"/>
              </a:rPr>
              <a:t>web</a:t>
            </a:r>
            <a:r>
              <a:rPr lang="zh-CN" altLang="en-US">
                <a:latin typeface="Arial" panose="020B0604020202020204" pitchFamily="34" charset="0"/>
                <a:ea typeface="宋体" panose="02010600030101010101" pitchFamily="2" charset="-122"/>
              </a:rPr>
              <a:t>标准的机构（组织）</a:t>
            </a:r>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web</a:t>
            </a:r>
            <a:r>
              <a:rPr lang="zh-CN" altLang="en-US">
                <a:latin typeface="Arial" panose="020B0604020202020204" pitchFamily="34" charset="0"/>
                <a:ea typeface="宋体" panose="02010600030101010101" pitchFamily="2" charset="-122"/>
              </a:rPr>
              <a:t>标准：制作网页要遵循的规范</a:t>
            </a:r>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r>
              <a:rPr lang="en-US" altLang="zh-CN">
                <a:latin typeface="Arial" panose="020B0604020202020204" pitchFamily="34" charset="0"/>
                <a:ea typeface="宋体" panose="02010600030101010101" pitchFamily="2" charset="-122"/>
              </a:rPr>
              <a:t>3</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web</a:t>
            </a:r>
            <a:r>
              <a:rPr lang="zh-CN" altLang="en-US">
                <a:latin typeface="Arial" panose="020B0604020202020204" pitchFamily="34" charset="0"/>
                <a:ea typeface="宋体" panose="02010600030101010101" pitchFamily="2" charset="-122"/>
              </a:rPr>
              <a:t>标准规范的分类：  结构标准              表现标准            行为标准</a:t>
            </a:r>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r>
              <a:rPr lang="en-US" altLang="zh-CN">
                <a:latin typeface="Arial" panose="020B0604020202020204" pitchFamily="34" charset="0"/>
                <a:ea typeface="宋体" panose="02010600030101010101" pitchFamily="2" charset="-122"/>
              </a:rPr>
              <a:t>4</a:t>
            </a:r>
            <a:r>
              <a:rPr lang="zh-CN" altLang="en-US">
                <a:latin typeface="Arial" panose="020B0604020202020204" pitchFamily="34" charset="0"/>
                <a:ea typeface="宋体" panose="02010600030101010101" pitchFamily="2" charset="-122"/>
              </a:rPr>
              <a:t>：结构： </a:t>
            </a:r>
            <a:r>
              <a:rPr lang="en-US" altLang="zh-CN">
                <a:latin typeface="Arial" panose="020B0604020202020204" pitchFamily="34" charset="0"/>
                <a:ea typeface="宋体" panose="02010600030101010101" pitchFamily="2" charset="-122"/>
              </a:rPr>
              <a:t>html              </a:t>
            </a:r>
            <a:r>
              <a:rPr lang="zh-CN" altLang="en-US">
                <a:latin typeface="Arial" panose="020B0604020202020204" pitchFamily="34" charset="0"/>
                <a:ea typeface="宋体" panose="02010600030101010101" pitchFamily="2" charset="-122"/>
              </a:rPr>
              <a:t>表现： </a:t>
            </a:r>
            <a:r>
              <a:rPr lang="en-US" altLang="zh-CN">
                <a:latin typeface="Arial" panose="020B0604020202020204" pitchFamily="34" charset="0"/>
                <a:ea typeface="宋体" panose="02010600030101010101" pitchFamily="2" charset="-122"/>
              </a:rPr>
              <a:t>css              </a:t>
            </a:r>
            <a:r>
              <a:rPr lang="zh-CN" altLang="en-US">
                <a:latin typeface="Arial" panose="020B0604020202020204" pitchFamily="34" charset="0"/>
                <a:ea typeface="宋体" panose="02010600030101010101" pitchFamily="2" charset="-122"/>
              </a:rPr>
              <a:t>行为：</a:t>
            </a:r>
            <a:r>
              <a:rPr lang="en-US" altLang="zh-CN">
                <a:latin typeface="Arial" panose="020B0604020202020204" pitchFamily="34" charset="0"/>
                <a:ea typeface="宋体" panose="02010600030101010101" pitchFamily="2" charset="-122"/>
              </a:rPr>
              <a:t>javascript</a:t>
            </a:r>
            <a:endParaRPr lang="en-US" altLang="zh-CN">
              <a:latin typeface="Arial" panose="020B0604020202020204" pitchFamily="34" charset="0"/>
              <a:ea typeface="宋体" panose="02010600030101010101" pitchFamily="2" charset="-122"/>
            </a:endParaRPr>
          </a:p>
          <a:p>
            <a:pPr eaLnBrk="0" hangingPunct="0"/>
            <a:endParaRPr lang="en-US" altLang="zh-CN">
              <a:latin typeface="Arial" panose="020B0604020202020204" pitchFamily="34" charset="0"/>
              <a:ea typeface="宋体" panose="02010600030101010101" pitchFamily="2" charset="-122"/>
            </a:endParaRPr>
          </a:p>
          <a:p>
            <a:pPr eaLnBrk="0" hangingPunct="0"/>
            <a:endParaRPr lang="en-US" altLang="zh-CN">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a:p>
            <a:pPr eaLnBrk="0" hangingPunct="0"/>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1188" y="836613"/>
            <a:ext cx="4683125" cy="706438"/>
          </a:xfrm>
          <a:prstGeom prst="rect">
            <a:avLst/>
          </a:prstGeom>
          <a:noFill/>
        </p:spPr>
        <p:txBody>
          <a:bodyPr wrap="square" rtlCol="0">
            <a:spAutoFit/>
          </a:bodyPr>
          <a:p>
            <a:r>
              <a:rPr lang="zh-CN" altLang="en-US" sz="40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直面</a:t>
            </a:r>
            <a:r>
              <a:rPr lang="en-US" altLang="zh-CN" sz="40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web</a:t>
            </a:r>
            <a:r>
              <a:rPr lang="zh-CN" altLang="en-US" sz="40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标准：</a:t>
            </a:r>
            <a:endParaRPr lang="zh-CN" altLang="en-US" sz="4000" noProof="1">
              <a:solidFill>
                <a:schemeClr val="accent1"/>
              </a:solidFill>
              <a:effectLst>
                <a:outerShdw blurRad="38100" dist="25400" dir="5400000" algn="ctr" rotWithShape="0">
                  <a:srgbClr val="6E747A">
                    <a:alpha val="43000"/>
                  </a:srgbClr>
                </a:outerShdw>
              </a:effectLst>
            </a:endParaRPr>
          </a:p>
        </p:txBody>
      </p:sp>
      <p:pic>
        <p:nvPicPr>
          <p:cNvPr id="4" name="图片 3"/>
          <p:cNvPicPr>
            <a:picLocks noChangeAspect="1"/>
          </p:cNvPicPr>
          <p:nvPr/>
        </p:nvPicPr>
        <p:blipFill>
          <a:blip r:embed="rId1"/>
          <a:stretch>
            <a:fillRect/>
          </a:stretch>
        </p:blipFill>
        <p:spPr>
          <a:xfrm>
            <a:off x="611188" y="1771650"/>
            <a:ext cx="4762500" cy="3162300"/>
          </a:xfrm>
          <a:prstGeom prst="rect">
            <a:avLst/>
          </a:prstGeom>
          <a:noFill/>
          <a:ln w="9525">
            <a:noFill/>
          </a:ln>
        </p:spPr>
      </p:pic>
      <p:pic>
        <p:nvPicPr>
          <p:cNvPr id="6" name="图片 5"/>
          <p:cNvPicPr>
            <a:picLocks noChangeAspect="1"/>
          </p:cNvPicPr>
          <p:nvPr/>
        </p:nvPicPr>
        <p:blipFill>
          <a:blip r:embed="rId2"/>
          <a:stretch>
            <a:fillRect/>
          </a:stretch>
        </p:blipFill>
        <p:spPr>
          <a:xfrm>
            <a:off x="4356100" y="1628775"/>
            <a:ext cx="4113213" cy="5295900"/>
          </a:xfrm>
          <a:prstGeom prst="rect">
            <a:avLst/>
          </a:prstGeom>
          <a:noFill/>
          <a:ln w="9525">
            <a:noFill/>
          </a:ln>
        </p:spPr>
      </p:pic>
      <p:pic>
        <p:nvPicPr>
          <p:cNvPr id="8" name="图片 7"/>
          <p:cNvPicPr>
            <a:picLocks noChangeAspect="1"/>
          </p:cNvPicPr>
          <p:nvPr/>
        </p:nvPicPr>
        <p:blipFill>
          <a:blip r:embed="rId3"/>
          <a:stretch>
            <a:fillRect/>
          </a:stretch>
        </p:blipFill>
        <p:spPr>
          <a:xfrm>
            <a:off x="682625" y="1844675"/>
            <a:ext cx="3609975" cy="43624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1188" y="1700213"/>
            <a:ext cx="7935913" cy="7442200"/>
          </a:xfrm>
          <a:prstGeom prst="rect">
            <a:avLst/>
          </a:prstGeom>
          <a:noFill/>
        </p:spPr>
        <p:txBody>
          <a:bodyPr wrap="square" rtlCol="0">
            <a:spAutoFit/>
          </a:bodyPr>
          <a:p>
            <a:r>
              <a:rPr lang="en-US" altLang="zh-CN" sz="32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web</a:t>
            </a:r>
            <a:r>
              <a:rPr lang="zh-CN" altLang="en-US" sz="3200"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cs typeface="+mn-ea"/>
              </a:rPr>
              <a:t>标准总结：</a:t>
            </a:r>
            <a:endParaRPr lang="zh-CN" altLang="en-US" sz="3200" noProof="1">
              <a:solidFill>
                <a:schemeClr val="accent1"/>
              </a:solidFill>
              <a:effectLst>
                <a:outerShdw blurRad="38100" dist="25400" dir="5400000" algn="ctr" rotWithShape="0">
                  <a:srgbClr val="6E747A">
                    <a:alpha val="43000"/>
                  </a:srgbClr>
                </a:outerShdw>
              </a:effectLst>
            </a:endParaRPr>
          </a:p>
          <a:p>
            <a:r>
              <a:rPr lang="en-US" altLang="zh-CN" noProof="1">
                <a:latin typeface="Calibri" panose="020F0502020204030204" pitchFamily="2" charset="0"/>
                <a:ea typeface="宋体" panose="02010600030101010101" pitchFamily="2" charset="-122"/>
                <a:cs typeface="+mn-ea"/>
              </a:rPr>
              <a:t>           </a:t>
            </a:r>
            <a:endParaRPr lang="en-US" altLang="zh-CN" noProof="1"/>
          </a:p>
          <a:p>
            <a:r>
              <a:rPr lang="en-US" altLang="zh-CN" noProof="1">
                <a:latin typeface="Calibri" panose="020F0502020204030204" pitchFamily="2" charset="0"/>
                <a:ea typeface="宋体" panose="02010600030101010101" pitchFamily="2" charset="-122"/>
                <a:cs typeface="+mn-ea"/>
              </a:rPr>
              <a:t>           </a:t>
            </a:r>
            <a:r>
              <a:rPr lang="zh-CN" altLang="en-US" sz="3600" noProof="1">
                <a:latin typeface="Calibri" panose="020F0502020204030204" pitchFamily="2" charset="0"/>
                <a:ea typeface="宋体" panose="02010600030101010101" pitchFamily="2" charset="-122"/>
                <a:cs typeface="+mn-ea"/>
              </a:rPr>
              <a:t>结构标准：相当于人的身体</a:t>
            </a:r>
            <a:endParaRPr lang="zh-CN" altLang="en-US" sz="3600" noProof="1"/>
          </a:p>
          <a:p>
            <a:r>
              <a:rPr lang="zh-CN" altLang="en-US" sz="3600" noProof="1">
                <a:latin typeface="Calibri" panose="020F0502020204030204" pitchFamily="2" charset="0"/>
                <a:ea typeface="宋体" panose="02010600030101010101" pitchFamily="2" charset="-122"/>
                <a:cs typeface="+mn-ea"/>
              </a:rPr>
              <a:t>   </a:t>
            </a:r>
            <a:endParaRPr lang="zh-CN" altLang="en-US" sz="3600" noProof="1"/>
          </a:p>
          <a:p>
            <a:r>
              <a:rPr lang="zh-CN" altLang="en-US" sz="3600" noProof="1">
                <a:latin typeface="Calibri" panose="020F0502020204030204" pitchFamily="2" charset="0"/>
                <a:ea typeface="宋体" panose="02010600030101010101" pitchFamily="2" charset="-122"/>
                <a:cs typeface="+mn-ea"/>
              </a:rPr>
              <a:t>      表现标准： 相当于人的衣服</a:t>
            </a:r>
            <a:endParaRPr lang="zh-CN" altLang="en-US" sz="3600" noProof="1"/>
          </a:p>
          <a:p>
            <a:endParaRPr lang="zh-CN" altLang="en-US" sz="3600" noProof="1"/>
          </a:p>
          <a:p>
            <a:r>
              <a:rPr lang="zh-CN" altLang="en-US" sz="3600" noProof="1">
                <a:latin typeface="Calibri" panose="020F0502020204030204" pitchFamily="2" charset="0"/>
                <a:ea typeface="宋体" panose="02010600030101010101" pitchFamily="2" charset="-122"/>
                <a:cs typeface="+mn-ea"/>
              </a:rPr>
              <a:t>      行为标准： 相当于人的动作</a:t>
            </a:r>
            <a:endParaRPr lang="zh-CN" altLang="en-US" sz="3600" noProof="1"/>
          </a:p>
          <a:p>
            <a:r>
              <a:rPr lang="zh-CN" altLang="en-US" noProof="1">
                <a:latin typeface="Calibri" panose="020F0502020204030204" pitchFamily="2" charset="0"/>
                <a:ea typeface="宋体" panose="02010600030101010101" pitchFamily="2" charset="-122"/>
                <a:cs typeface="+mn-ea"/>
              </a:rPr>
              <a:t>  </a:t>
            </a:r>
            <a:endParaRPr lang="zh-CN" altLang="en-US" noProof="1"/>
          </a:p>
          <a:p>
            <a:endParaRPr lang="zh-CN" altLang="en-US" noProof="1"/>
          </a:p>
          <a:p>
            <a:endParaRPr lang="zh-CN" altLang="en-US" noProof="1"/>
          </a:p>
          <a:p>
            <a:endParaRPr lang="zh-CN" altLang="en-US" noProof="1"/>
          </a:p>
          <a:p>
            <a:endParaRPr lang="zh-CN" altLang="en-US" noProof="1"/>
          </a:p>
          <a:p>
            <a:endParaRPr lang="zh-CN" altLang="en-US" noProof="1"/>
          </a:p>
          <a:p>
            <a:endParaRPr lang="zh-CN" altLang="en-US" noProof="1"/>
          </a:p>
          <a:p>
            <a:endParaRPr lang="zh-CN" altLang="en-US" noProof="1"/>
          </a:p>
          <a:p>
            <a:endParaRPr lang="zh-CN" altLang="en-US" noProof="1"/>
          </a:p>
          <a:p>
            <a:endParaRPr lang="zh-CN" altLang="en-US" noProof="1"/>
          </a:p>
          <a:p>
            <a:endParaRPr lang="zh-CN" altLang="en-US" noProof="1"/>
          </a:p>
          <a:p>
            <a:endParaRPr lang="zh-CN" altLang="en-US" noProof="1"/>
          </a:p>
          <a:p>
            <a:endParaRPr lang="zh-CN" altLang="en-US" noProof="1"/>
          </a:p>
          <a:p>
            <a:endParaRPr lang="zh-CN" altLang="en-US" noProof="1"/>
          </a:p>
        </p:txBody>
      </p:sp>
    </p:spTree>
  </p:cSld>
  <p:clrMapOvr>
    <a:masterClrMapping/>
  </p:clrMapOvr>
</p:sld>
</file>

<file path=ppt/theme/theme1.xml><?xml version="1.0" encoding="utf-8"?>
<a:theme xmlns:a="http://schemas.openxmlformats.org/drawingml/2006/main" name="Itcast-2015">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Itcast-2015">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Itcast-2015</Template>
  <TotalTime>0</TotalTime>
  <Words>7524</Words>
  <Application>WPS 演示</Application>
  <PresentationFormat>全屏显示(4:3)</PresentationFormat>
  <Paragraphs>923</Paragraphs>
  <Slides>61</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61</vt:i4>
      </vt:variant>
    </vt:vector>
  </HeadingPairs>
  <TitlesOfParts>
    <vt:vector size="74" baseType="lpstr">
      <vt:lpstr>Arial</vt:lpstr>
      <vt:lpstr>宋体</vt:lpstr>
      <vt:lpstr>Wingdings</vt:lpstr>
      <vt:lpstr>Calibri</vt:lpstr>
      <vt:lpstr>微软雅黑</vt:lpstr>
      <vt:lpstr>微软雅黑 Light</vt:lpstr>
      <vt:lpstr>黑体</vt:lpstr>
      <vt:lpstr>Times New Roman</vt:lpstr>
      <vt:lpstr>Cambria Math</vt:lpstr>
      <vt:lpstr>汉仪综艺体简</vt:lpstr>
      <vt:lpstr>Arial Unicode MS</vt:lpstr>
      <vt:lpstr>Itcast-2015</vt:lpstr>
      <vt:lpstr>3_Itcast-2015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Html基础</dc:title>
  <dc:creator>USER</dc:creator>
  <cp:lastModifiedBy>withstand</cp:lastModifiedBy>
  <cp:revision>270</cp:revision>
  <dcterms:created xsi:type="dcterms:W3CDTF">2015-10-28T01:48:21Z</dcterms:created>
  <dcterms:modified xsi:type="dcterms:W3CDTF">2018-02-08T10:23:08Z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